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59" r:id="rId5"/>
    <p:sldId id="282" r:id="rId6"/>
    <p:sldId id="28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290" r:id="rId31"/>
    <p:sldId id="291" r:id="rId32"/>
    <p:sldId id="292" r:id="rId33"/>
    <p:sldId id="284" r:id="rId34"/>
    <p:sldId id="293" r:id="rId35"/>
    <p:sldId id="294" r:id="rId36"/>
    <p:sldId id="295" r:id="rId37"/>
    <p:sldId id="288" r:id="rId38"/>
    <p:sldId id="285" r:id="rId39"/>
    <p:sldId id="296" r:id="rId40"/>
    <p:sldId id="297" r:id="rId41"/>
    <p:sldId id="298" r:id="rId42"/>
    <p:sldId id="299" r:id="rId43"/>
    <p:sldId id="301" r:id="rId44"/>
    <p:sldId id="302" r:id="rId45"/>
    <p:sldId id="303" r:id="rId46"/>
    <p:sldId id="300" r:id="rId47"/>
    <p:sldId id="304" r:id="rId48"/>
    <p:sldId id="305" r:id="rId49"/>
    <p:sldId id="306" r:id="rId50"/>
    <p:sldId id="307" r:id="rId51"/>
    <p:sldId id="309" r:id="rId52"/>
    <p:sldId id="308" r:id="rId53"/>
    <p:sldId id="310" r:id="rId54"/>
    <p:sldId id="311" r:id="rId55"/>
    <p:sldId id="289" r:id="rId56"/>
    <p:sldId id="312" r:id="rId57"/>
    <p:sldId id="287" r:id="rId58"/>
  </p:sldIdLst>
  <p:sldSz cx="10080625" cy="7559675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98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quarter" idx="1"/>
          </p:nvPr>
        </p:nvSpPr>
        <p:spPr>
          <a:xfrm>
            <a:off x="4279055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2"/>
          </p:nvPr>
        </p:nvSpPr>
        <p:spPr>
          <a:xfrm>
            <a:off x="0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3"/>
          </p:nvPr>
        </p:nvSpPr>
        <p:spPr>
          <a:xfrm>
            <a:off x="4279055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D9D9F76-B7B7-4D9C-A10D-C6F3BB98BC13}" type="slidenum">
              <a:t>‹nr.›</a:t>
            </a:fld>
            <a:endParaRPr lang="sk-SK" sz="1400" b="0" i="0" u="none" strike="noStrike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5785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Tijdelijke aanduiding voor koptekst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sk-SK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sk-SK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sk-SK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sk-SK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B5E77FA-25FA-4BB9-8A8C-8BF91AB8ADCD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481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buNone/>
      <a:tabLst/>
      <a:defRPr lang="sk-SK" sz="2000" b="0" i="0" u="none" strike="noStrike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B5E77FA-25FA-4BB9-8A8C-8BF91AB8ADCD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16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40193A-E179-4D89-BEAA-CEBB0DC5F5F6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44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3B3B7F-9448-4D11-A305-E2CFCE4FDCA7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6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393FA2-3138-4057-A714-A55887F7BE84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20D097-441B-4BF7-8314-2E966252EDE0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24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911048-5BE3-42A0-A5FF-5034ED7618C4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66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ECCD66-F76F-4AB5-800E-923D9D7B35E3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69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F8379F-9B34-4D59-A8D8-FFAF32783B2A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22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583B5F-A0BE-4C74-9A42-45F3BC7916D3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8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86EA02-6CC3-4624-BE6A-95CBAEBC0D0C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72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954ED-F563-4BEA-91C5-4D4CC15F628A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24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D3216D-D4F2-47DC-AA88-212F9BB5E1A5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85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sk-SK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sk-SK"/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sk-SK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sk-SK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sk-SK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ECBBF9D-3281-4E77-823B-0371393CDC52}" type="slidenum">
              <a:t>‹nr.›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buNone/>
        <a:tabLst/>
        <a:defRPr lang="sk-SK" sz="4400" b="0" i="0" u="none" strike="noStrike">
          <a:ln>
            <a:noFill/>
          </a:ln>
          <a:latin typeface="Arial" pitchFamily="18"/>
          <a:cs typeface="Tahoma" pitchFamily="2"/>
        </a:defRPr>
      </a:lvl1pPr>
    </p:titleStyle>
    <p:bodyStyle>
      <a:lvl1pPr marL="432000" marR="0" indent="-324000" rtl="0" hangingPunct="0">
        <a:spcBef>
          <a:spcPts val="0"/>
        </a:spcBef>
        <a:spcAft>
          <a:spcPts val="1417"/>
        </a:spcAft>
        <a:tabLst/>
        <a:defRPr lang="sk-SK" sz="3200" b="0" i="0" u="none" strike="noStrike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58239" y="3004200"/>
            <a:ext cx="6464160" cy="13402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4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Diagramy dátových tokov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4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(Data Flow Diagrams)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Pomenovanie procesov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2439" y="3295440"/>
            <a:ext cx="3704759" cy="25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00120" y="3238200"/>
            <a:ext cx="3879000" cy="2768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6527880" y="2311560"/>
            <a:ext cx="1176728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Správne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018878" y="2349360"/>
            <a:ext cx="1365249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Nesprávne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Ďalšie príklady názvov procesov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108519" y="2273400"/>
            <a:ext cx="5422680" cy="1572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CALCULATE MISSILE TRAJECTORY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PRODUCE INVENTORY REPORT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VALIDATE PHONE NUMBER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ASSIGN STUDENTS TO CLASS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095199" y="4521240"/>
            <a:ext cx="5778360" cy="268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DO STUFF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MISCELLANEOUS FUNCTIONS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NON-MISCELLANEOUS FUNCTIONS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HANDLE INPUT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TAKE CARE OF CUSTOMERS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PROCESS DATA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4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400" b="0" i="0" u="none" strike="noStrike">
                <a:ln>
                  <a:noFill/>
                </a:ln>
                <a:solidFill>
                  <a:srgbClr val="58595B"/>
                </a:solidFill>
                <a:latin typeface="Palatino-Roman" pitchFamily="18"/>
                <a:ea typeface="Palatino-Roman" pitchFamily="2"/>
                <a:cs typeface="Palatino-Roman" pitchFamily="2"/>
              </a:rPr>
              <a:t>GENERAL EDIT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619080" y="1651320"/>
            <a:ext cx="1764000" cy="459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6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SPRÁVNE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365640" y="4063679"/>
            <a:ext cx="2361960" cy="459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sk-SK" sz="26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NESPRÁVNE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sk-SK"/>
              <a:t>Externé entity (agenti)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82240" y="1590480"/>
            <a:ext cx="9585720" cy="43948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342720" marR="0" lvl="1" indent="-342720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>
                <a:latin typeface="Arial" pitchFamily="34"/>
              </a:defRPr>
            </a:pPr>
            <a:r>
              <a:rPr lang="sk-SK" sz="28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Externá entita</a:t>
            </a: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 – osoba, organizačná jednotka alebo systém, ktorý je v interakcii s daným systémom</a:t>
            </a:r>
          </a:p>
          <a:p>
            <a:pPr marL="648000" marR="0" lvl="2" indent="-216000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Externé entity definujú hranice modelovaného systému.</a:t>
            </a:r>
          </a:p>
          <a:p>
            <a:pPr marL="648000" marR="0" lvl="2" indent="-216000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So zmenou rozsahu projektu sa externé entity môžu stať procesmi a naopak.</a:t>
            </a:r>
          </a:p>
          <a:p>
            <a:pPr marL="648000" marR="0" lvl="2" indent="-216000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Externé entity sú takmer vždy:</a:t>
            </a:r>
          </a:p>
          <a:p>
            <a:pPr marL="864000" marR="0" lvl="3" indent="-216000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Pracoviská a oddelenia .</a:t>
            </a:r>
          </a:p>
          <a:p>
            <a:pPr marL="864000" marR="0" lvl="3" indent="-216000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Externé organizácie</a:t>
            </a:r>
          </a:p>
          <a:p>
            <a:pPr marL="864000" marR="0" lvl="3" indent="-216000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Iné informačné systémy</a:t>
            </a:r>
          </a:p>
          <a:p>
            <a:pPr marL="864000" marR="0" lvl="3" indent="-216000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Koncoví užívatelia a manažéri</a:t>
            </a:r>
          </a:p>
          <a:p>
            <a:pPr marL="648000" marR="0" lvl="2" indent="-216000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Pomenovanie: podstatné meno v jednotnom čísle</a:t>
            </a:r>
          </a:p>
        </p:txBody>
      </p:sp>
      <p:pic>
        <p:nvPicPr>
          <p:cNvPr id="4" name="whi74173_ta090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64448" y="4193277"/>
            <a:ext cx="1524240" cy="145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whi74173_ta090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92640" y="4193277"/>
            <a:ext cx="1700280" cy="1395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 dirty="0"/>
              <a:t>Data stores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68920" y="1821599"/>
            <a:ext cx="9649800" cy="51458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342720" marR="0" lvl="1" indent="-342720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2800" b="1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Data store</a:t>
            </a: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– dáta uložené pre neskoršie použitie (perzistentné dáta)</a:t>
            </a:r>
          </a:p>
          <a:p>
            <a:pPr marL="648000" marR="0" lvl="2" indent="-216000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Často implementované ako súbory alebo databázy</a:t>
            </a:r>
          </a:p>
          <a:p>
            <a:pPr marL="648000" marR="0" lvl="2" indent="-216000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Data store predstavuje dáta v kľude, zatiaľ čo dátový tok predstavuje dáta v pohybe</a:t>
            </a:r>
          </a:p>
          <a:p>
            <a:pPr marL="648000" marR="0" lvl="2" indent="-216000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Väčšinou sú to</a:t>
            </a:r>
          </a:p>
          <a:p>
            <a:pPr marL="864000" marR="0" lvl="3" indent="-216000" rtl="0" hangingPunct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Osoby</a:t>
            </a:r>
          </a:p>
          <a:p>
            <a:pPr marL="864000" marR="0" lvl="3" indent="-216000" rtl="0" hangingPunct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Miesta</a:t>
            </a:r>
          </a:p>
          <a:p>
            <a:pPr marL="864000" marR="0" lvl="3" indent="-216000" rtl="0" hangingPunct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Objekty</a:t>
            </a:r>
          </a:p>
          <a:p>
            <a:pPr marL="864000" marR="0" lvl="3" indent="-216000" rtl="0" hangingPunct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Udalosti (informácie o nich)</a:t>
            </a:r>
          </a:p>
          <a:p>
            <a:pPr marL="864000" marR="0" lvl="3" indent="-216000" rtl="0" hangingPunct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Koncepty</a:t>
            </a:r>
          </a:p>
          <a:p>
            <a:pPr marL="648000" marR="0" lvl="2" indent="-216000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sk-SK" sz="2800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Pomenovanie podstatnými menami v množnom čísle</a:t>
            </a:r>
          </a:p>
        </p:txBody>
      </p:sp>
      <p:pic>
        <p:nvPicPr>
          <p:cNvPr id="4" name="whi74173_ta090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232" y="4235088"/>
            <a:ext cx="2262240" cy="126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whi74173_ta090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02599" y="4211885"/>
            <a:ext cx="2286000" cy="13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Dátové a riadiace toky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68279" y="1658519"/>
            <a:ext cx="5308559" cy="5212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342900" marR="0" lvl="0" indent="-342900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>
                <a:latin typeface="Arial" pitchFamily="34"/>
              </a:defRPr>
            </a:pPr>
            <a:r>
              <a:rPr lang="sk-SK" sz="24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Dátový tok</a:t>
            </a:r>
            <a:r>
              <a:rPr lang="sk-SK" sz="24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 – Dáta, ktoré sú vstupom alebo výstupom daného procesu.</a:t>
            </a:r>
          </a:p>
          <a:p>
            <a:pPr marL="800100" marR="0" lvl="2" indent="-342900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742680" algn="l"/>
                <a:tab pos="1314000" algn="l"/>
                <a:tab pos="2228399" algn="l"/>
                <a:tab pos="3142799" algn="l"/>
                <a:tab pos="4057199" algn="l"/>
                <a:tab pos="4971599" algn="l"/>
                <a:tab pos="5886000" algn="l"/>
                <a:tab pos="6800400" algn="l"/>
                <a:tab pos="7714800" algn="l"/>
                <a:tab pos="8629200" algn="l"/>
                <a:tab pos="9543600" algn="l"/>
                <a:tab pos="10458000" algn="l"/>
              </a:tabLst>
              <a:defRPr>
                <a:latin typeface="Arial" pitchFamily="34"/>
              </a:defRPr>
            </a:pPr>
            <a:r>
              <a:rPr lang="sk-SK" sz="24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Dátový tok môže tiež reprezentovať vytvorenie, čítanie, vymazanie alebo zmenu dát v súbore alebo databáze (data store)</a:t>
            </a:r>
          </a:p>
          <a:p>
            <a:pPr marL="342900" indent="-342900" hangingPunct="0">
              <a:lnSpc>
                <a:spcPct val="90000"/>
              </a:lnSpc>
              <a:spcBef>
                <a:spcPts val="598"/>
              </a:spcBef>
              <a:buSzPct val="100000"/>
              <a:buFont typeface="Arial" pitchFamily="34" charset="0"/>
              <a:buChar char="•"/>
              <a:defRPr>
                <a:latin typeface="Arial" pitchFamily="34"/>
              </a:defRPr>
            </a:pPr>
            <a:r>
              <a:rPr lang="sk-SK" sz="2400" b="1" dirty="0">
                <a:latin typeface="Arial" pitchFamily="34"/>
                <a:ea typeface="Lucida Sans Unicode" pitchFamily="2"/>
                <a:cs typeface="Tahoma" pitchFamily="2"/>
              </a:rPr>
              <a:t>Zložený dátový tok – pozostáva z viacerých dátových tokov</a:t>
            </a:r>
          </a:p>
          <a:p>
            <a:pPr marL="342900" indent="-342900" hangingPunct="0">
              <a:lnSpc>
                <a:spcPct val="90000"/>
              </a:lnSpc>
              <a:spcBef>
                <a:spcPts val="598"/>
              </a:spcBef>
              <a:buSzPct val="100000"/>
              <a:buFont typeface="Arial" pitchFamily="34" charset="0"/>
              <a:buChar char="•"/>
              <a:defRPr>
                <a:latin typeface="Arial" pitchFamily="34"/>
              </a:defRPr>
            </a:pPr>
            <a:r>
              <a:rPr lang="sk-SK" sz="2400" b="1" dirty="0">
                <a:latin typeface="Arial" pitchFamily="34"/>
                <a:ea typeface="Lucida Sans Unicode" pitchFamily="2"/>
                <a:cs typeface="Tahoma" pitchFamily="2"/>
              </a:rPr>
              <a:t>Riadiaci tok (control flow) – udalosť, ktorá spúšťa nejaký proces</a:t>
            </a:r>
          </a:p>
          <a:p>
            <a:pPr marL="801688" marR="0" lvl="1" indent="-352425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>
                <a:latin typeface="Arial" pitchFamily="34"/>
              </a:defRPr>
            </a:pPr>
            <a:r>
              <a:rPr lang="sk-SK" sz="2400" dirty="0">
                <a:latin typeface="Arial" pitchFamily="34"/>
                <a:ea typeface="Lucida Sans Unicode" pitchFamily="2"/>
                <a:cs typeface="Tahoma" pitchFamily="2"/>
              </a:rPr>
              <a:t>Na DFD sa často nevyskytuje</a:t>
            </a:r>
          </a:p>
        </p:txBody>
      </p:sp>
      <p:pic>
        <p:nvPicPr>
          <p:cNvPr id="4" name="whi74173_ta090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9440" y="1765440"/>
            <a:ext cx="3322799" cy="29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whi74173_ta090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68880" y="5283360"/>
            <a:ext cx="2712960" cy="2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Pakety dátových tokov</a:t>
            </a:r>
          </a:p>
        </p:txBody>
      </p:sp>
      <p:pic>
        <p:nvPicPr>
          <p:cNvPr id="3" name="whi74173_091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0240" y="2475360"/>
            <a:ext cx="8229600" cy="34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Elementárne a zložené dátové toky</a:t>
            </a:r>
          </a:p>
        </p:txBody>
      </p:sp>
      <p:pic>
        <p:nvPicPr>
          <p:cNvPr id="3" name="whi74173_09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53999" y="1419120"/>
            <a:ext cx="6553440" cy="588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 sz="3600"/>
              <a:t>Dátové toky medzi procesmi a data stormi</a:t>
            </a:r>
          </a:p>
        </p:txBody>
      </p:sp>
      <p:pic>
        <p:nvPicPr>
          <p:cNvPr id="3" name="whi74173_091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4160" y="1360440"/>
            <a:ext cx="5698800" cy="58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Ilegálne dátové toky</a:t>
            </a:r>
          </a:p>
        </p:txBody>
      </p:sp>
      <p:pic>
        <p:nvPicPr>
          <p:cNvPr id="3" name="whi74173_091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85960" y="1507319"/>
            <a:ext cx="6639119" cy="588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sk-SK"/>
              <a:t>Štruktúra dátového toku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89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r>
              <a:rPr lang="sk-SK" sz="2600" b="1"/>
              <a:t>Atribút</a:t>
            </a:r>
            <a:r>
              <a:rPr lang="sk-SK" sz="2600"/>
              <a:t> – najmenší kúsok dát týkajúci sa daného byznysu, ktorý užívateľovi dáva zmysel</a:t>
            </a:r>
          </a:p>
          <a:p>
            <a:pPr marL="0" lvl="0" indent="0">
              <a:buNone/>
            </a:pPr>
            <a:r>
              <a:rPr lang="sk-SK" sz="2600"/>
              <a:t/>
            </a:r>
            <a:br>
              <a:rPr lang="sk-SK" sz="2600"/>
            </a:br>
            <a:r>
              <a:rPr lang="sk-SK" sz="2600" b="1"/>
              <a:t>Dátová štruktúra</a:t>
            </a:r>
            <a:r>
              <a:rPr lang="sk-SK" sz="2600"/>
              <a:t> – špecifické usporiadanie dátových atribútov ktoré definuje jeden výskyt dátového toku (inštanciu)</a:t>
            </a:r>
          </a:p>
          <a:p>
            <a:pPr lvl="1" rtl="0" hangingPunct="0"/>
            <a:r>
              <a:rPr lang="sk-SK" sz="2600"/>
              <a:t>Dátové toky bývajú definované pomocou nasledujúcich štruktúr</a:t>
            </a:r>
          </a:p>
          <a:p>
            <a:pPr lvl="2" rtl="0" hangingPunct="0"/>
            <a:r>
              <a:rPr lang="sk-SK" sz="2600"/>
              <a:t>Sekvencia alebo skupina dátových atribútov</a:t>
            </a:r>
          </a:p>
          <a:p>
            <a:pPr lvl="2" rtl="0" hangingPunct="0"/>
            <a:r>
              <a:rPr lang="sk-SK" sz="2600"/>
              <a:t>Selekcia atribútov z danej množiny</a:t>
            </a:r>
          </a:p>
          <a:p>
            <a:pPr lvl="2" rtl="0" hangingPunct="0"/>
            <a:r>
              <a:rPr lang="sk-SK" sz="2600"/>
              <a:t>Opakovanie jedného alebo viacerých atribútov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 sz="4000"/>
              <a:t>DFD: technika procesného modelovania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810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sz="2800" b="1">
                <a:solidFill>
                  <a:srgbClr val="000000"/>
                </a:solidFill>
                <a:latin typeface="Arial" pitchFamily="34"/>
                <a:cs typeface="Times New Roman" pitchFamily="16"/>
              </a:rPr>
              <a:t>Modelovanie procesov : </a:t>
            </a:r>
            <a:r>
              <a:rPr lang="en-US" sz="2800">
                <a:solidFill>
                  <a:srgbClr val="000000"/>
                </a:solidFill>
                <a:latin typeface="Arial" pitchFamily="34"/>
                <a:cs typeface="Times New Roman" pitchFamily="16"/>
              </a:rPr>
              <a:t>technika používaná na organizovanie a dokumentovanie procesov daného systému.</a:t>
            </a:r>
          </a:p>
          <a:p>
            <a:pPr lvl="1" rtl="0" hangingPunct="0"/>
            <a:r>
              <a:rPr lang="en-US" sz="2400">
                <a:solidFill>
                  <a:srgbClr val="000000"/>
                </a:solidFill>
                <a:latin typeface="Arial" pitchFamily="32"/>
                <a:cs typeface="Arial" pitchFamily="32"/>
              </a:rPr>
              <a:t>Tok dát cez jednotlivé procesy</a:t>
            </a:r>
          </a:p>
          <a:p>
            <a:pPr lvl="1" rtl="0" hangingPunct="0"/>
            <a:r>
              <a:rPr lang="en-US" sz="2400">
                <a:solidFill>
                  <a:srgbClr val="000000"/>
                </a:solidFill>
                <a:latin typeface="Arial" pitchFamily="32"/>
                <a:cs typeface="Arial" pitchFamily="32"/>
              </a:rPr>
              <a:t>Logika</a:t>
            </a:r>
          </a:p>
          <a:p>
            <a:pPr lvl="1" rtl="0" hangingPunct="0"/>
            <a:r>
              <a:rPr lang="en-US" sz="2400">
                <a:solidFill>
                  <a:srgbClr val="000000"/>
                </a:solidFill>
                <a:latin typeface="Arial" pitchFamily="32"/>
                <a:cs typeface="Arial" pitchFamily="32"/>
              </a:rPr>
              <a:t>Predpisy a pravidlá</a:t>
            </a:r>
          </a:p>
          <a:p>
            <a:pPr lvl="1" rtl="0" hangingPunct="0"/>
            <a:r>
              <a:rPr lang="en-US" sz="2400">
                <a:solidFill>
                  <a:srgbClr val="000000"/>
                </a:solidFill>
                <a:latin typeface="Arial" pitchFamily="32"/>
                <a:cs typeface="Arial" pitchFamily="32"/>
              </a:rPr>
              <a:t>Procedúry</a:t>
            </a:r>
          </a:p>
          <a:p>
            <a:pPr lvl="0"/>
            <a:r>
              <a:rPr lang="en-US" sz="2800">
                <a:solidFill>
                  <a:srgbClr val="000000"/>
                </a:solidFill>
                <a:latin typeface="Arial" pitchFamily="34"/>
                <a:cs typeface="Times New Roman" pitchFamily="16"/>
              </a:rPr>
              <a:t>DFD</a:t>
            </a:r>
            <a:r>
              <a:rPr lang="en-US" sz="2800" b="1">
                <a:solidFill>
                  <a:srgbClr val="000000"/>
                </a:solidFill>
                <a:latin typeface="Arial" pitchFamily="34"/>
                <a:cs typeface="Times New Roman" pitchFamily="16"/>
              </a:rPr>
              <a:t>: </a:t>
            </a:r>
            <a:r>
              <a:rPr lang="en-US" sz="2800">
                <a:solidFill>
                  <a:srgbClr val="000000"/>
                </a:solidFill>
                <a:latin typeface="Arial" pitchFamily="34"/>
                <a:cs typeface="Times New Roman" pitchFamily="16"/>
              </a:rPr>
              <a:t>procesný model, ktorý zobrazuje tok dát cez systém a spracovanie vykonávané systémom.</a:t>
            </a:r>
          </a:p>
          <a:p>
            <a:pPr lvl="0"/>
            <a:r>
              <a:rPr lang="en-GB" sz="2800"/>
              <a:t>DFD sa stali populárnym nástrojom pre business process redesign.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sk-SK"/>
              <a:t>Príklad štruktúry dátového toku</a:t>
            </a:r>
          </a:p>
        </p:txBody>
      </p:sp>
      <p:sp>
        <p:nvSpPr>
          <p:cNvPr id="3" name="Vrije vorm 2"/>
          <p:cNvSpPr/>
          <p:nvPr/>
        </p:nvSpPr>
        <p:spPr>
          <a:xfrm>
            <a:off x="906839" y="1263600"/>
            <a:ext cx="4160161" cy="5735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BF6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/>
          <a:lstStyle/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5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DATA STRUCTURE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300" b="1" i="0" u="none" strike="noStrike" dirty="0">
              <a:ln>
                <a:noFill/>
              </a:ln>
              <a:latin typeface="Arial" pitchFamily="34"/>
              <a:ea typeface="Lucida Sans Unicode" pitchFamily="2"/>
              <a:cs typeface="Tahoma" pitchFamily="2"/>
            </a:endParaRP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ORDER=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ORDER NUMBER 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ORDER DATE+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[ PERSONAL CUSTOMER NUMBER,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  CORPORATE ACCOUNT NUMBER]+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SHIPPING ADDRESS=ADDRESS+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(BILLING ADDRESS=ADDRESS)+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1 {PRODUCT NUMBER+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     PRODUCT DESCRIPTION+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     QUANTITY ORDERED+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     PRODUCT PRICE+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     PRODUCT PRICE SOURCE+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     EXTENDED PRICE } N+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SUM OF EXTENDED PRICES+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PREPAID AMOUNT+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(CREDIT CARD NUMBER+EXPIRATION DATE)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(QUOTE NUMBER)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300" b="1" i="0" u="none" strike="noStrike" dirty="0">
              <a:ln>
                <a:noFill/>
              </a:ln>
              <a:latin typeface="Arial" pitchFamily="34"/>
              <a:ea typeface="Lucida Sans Unicode" pitchFamily="2"/>
              <a:cs typeface="Tahoma" pitchFamily="2"/>
            </a:endParaRP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ADDRESS=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(POST OFFICE BOX NUMBER)+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STREET ADDRESS+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CITY+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[STATE, MUNICIPALITY]+</a:t>
            </a:r>
          </a:p>
          <a:p>
            <a:pPr marL="342720" marR="0" lvl="1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(COUNTRY)+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067000" y="1260720"/>
            <a:ext cx="4165560" cy="5738760"/>
          </a:xfrm>
          <a:prstGeom prst="rect">
            <a:avLst/>
          </a:prstGeom>
          <a:solidFill>
            <a:srgbClr val="FFBF63"/>
          </a:solidFill>
          <a:ln>
            <a:solidFill>
              <a:schemeClr val="tx1"/>
            </a:solidFill>
          </a:ln>
        </p:spPr>
        <p:txBody>
          <a:bodyPr vert="horz" lIns="90000" tIns="45000" rIns="90000" bIns="45000" compatLnSpc="0"/>
          <a:lstStyle/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5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ENGLISH ENTERPRETATION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300" b="1" i="0" u="none" strike="noStrike" dirty="0">
              <a:ln>
                <a:noFill/>
              </a:ln>
              <a:latin typeface="Arial" pitchFamily="34"/>
              <a:ea typeface="Lucida Sans Unicode" pitchFamily="2"/>
              <a:cs typeface="Tahoma" pitchFamily="2"/>
            </a:endParaRP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An instance of ORDER consists of: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ORDER NUMBER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ORDER DATE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Either PERSONAL CUSTOMER NUMBER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	or CORPORATE ACCOUNT NUMBER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and SHIPPING ADDRESS (which is equivalent 	to ADDRESS)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and optionally: BILLING ADDRESS (which is 	equivalent to ADDRESS)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and one or more instances of: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	PRODUCT NUMBER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	PRODUCT DESCRIPTION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	QUANTITY ORDERED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	PRODUCT PRICE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	PRODUCT PRICE SOURCE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	EXTENDED PRICE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and SUM OF EXTENDED PRICES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PREPAID AMOUNT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optionally: both CREDIT CARD NUMBER and 	EXPIRATION DATE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300" b="1" i="0" u="none" strike="noStrike" dirty="0">
              <a:ln>
                <a:noFill/>
              </a:ln>
              <a:latin typeface="Arial" pitchFamily="34"/>
              <a:ea typeface="Lucida Sans Unicode" pitchFamily="2"/>
              <a:cs typeface="Tahoma" pitchFamily="2"/>
            </a:endParaRP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An instance of ADDRESS consists of: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optionally: POST OFFICE BOX NUMBER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STREET ADDRESS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CITY and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Either STATE or MUNICIPALITY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and optionally: COUNTRY</a:t>
            </a:r>
          </a:p>
          <a:p>
            <a:pPr marL="342720" marR="0" lvl="0" indent="-34272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k-SK" sz="13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and POSTAL CODE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Príklady rôznych typov štruktúr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711360" y="1945080"/>
            <a:ext cx="8763120" cy="4443479"/>
            <a:chOff x="711360" y="1945080"/>
            <a:chExt cx="8763120" cy="4443479"/>
          </a:xfrm>
          <a:solidFill>
            <a:schemeClr val="accent6"/>
          </a:solidFill>
        </p:grpSpPr>
        <p:sp>
          <p:nvSpPr>
            <p:cNvPr id="4" name="Vrije vorm 3"/>
            <p:cNvSpPr/>
            <p:nvPr/>
          </p:nvSpPr>
          <p:spPr>
            <a:xfrm>
              <a:off x="6553440" y="4907159"/>
              <a:ext cx="2921039" cy="1481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An instance or ORDER consists of: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</a:t>
              </a: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Either PERSONAL CUSTOMER NUMBER or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           CORPORATE ACCOUNT NUMBER;</a:t>
              </a: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ORDER DATE and…</a:t>
              </a:r>
            </a:p>
          </p:txBody>
        </p:sp>
        <p:sp>
          <p:nvSpPr>
            <p:cNvPr id="5" name="Vrije vorm 4"/>
            <p:cNvSpPr/>
            <p:nvPr/>
          </p:nvSpPr>
          <p:spPr>
            <a:xfrm>
              <a:off x="3632400" y="4907159"/>
              <a:ext cx="2921039" cy="1481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ORDER=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(PERSONAL CUSTOMER NUMBER,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CORPORATE ACCOUNT NUMBER)+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ORDER DATE+…</a:t>
              </a:r>
            </a:p>
          </p:txBody>
        </p:sp>
        <p:sp>
          <p:nvSpPr>
            <p:cNvPr id="6" name="Vrije vorm 5"/>
            <p:cNvSpPr/>
            <p:nvPr/>
          </p:nvSpPr>
          <p:spPr>
            <a:xfrm>
              <a:off x="711360" y="4907159"/>
              <a:ext cx="2921039" cy="1481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Selection of Attributes</a:t>
              </a: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- The selection data structure allows you to show situations where different sets of attributes describe different instances of the data flow.</a:t>
              </a:r>
            </a:p>
          </p:txBody>
        </p:sp>
        <p:sp>
          <p:nvSpPr>
            <p:cNvPr id="7" name="Vrije vorm 6"/>
            <p:cNvSpPr/>
            <p:nvPr/>
          </p:nvSpPr>
          <p:spPr>
            <a:xfrm>
              <a:off x="6553440" y="2499120"/>
              <a:ext cx="2921039" cy="2408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An instance of WAGE AND TAX STATEMENTS consists of: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</a:t>
              </a: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TAXPAYER IDENTIFICATION NUMBER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TAXPAYER NAME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TAXPAYER ADDRESS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WAGES, TIPS AND COMPENSATION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FEDERAL TAX WITHHELD and…</a:t>
              </a:r>
            </a:p>
          </p:txBody>
        </p:sp>
        <p:sp>
          <p:nvSpPr>
            <p:cNvPr id="8" name="Vrije vorm 7"/>
            <p:cNvSpPr/>
            <p:nvPr/>
          </p:nvSpPr>
          <p:spPr>
            <a:xfrm>
              <a:off x="3632400" y="2499120"/>
              <a:ext cx="2921039" cy="2408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WAGE AND TAX STATEMENT=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TAXPAYER IDENTIFICATION NUMBER+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TAXPAYER NAME+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TAXPAYER ADDRESS+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WAGES, TIPS, AND COMPENSATION+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FEDERAL TAX WITHHELD+…</a:t>
              </a:r>
            </a:p>
          </p:txBody>
        </p:sp>
        <p:sp>
          <p:nvSpPr>
            <p:cNvPr id="9" name="Vrije vorm 8"/>
            <p:cNvSpPr/>
            <p:nvPr/>
          </p:nvSpPr>
          <p:spPr>
            <a:xfrm>
              <a:off x="711360" y="2499120"/>
              <a:ext cx="2921039" cy="2408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Sequence of Attributes</a:t>
              </a: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- The sequence data structure indicates one or more attributes that may (or must) be included in a data flow.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endParaRPr lang="sk-SK" sz="1600" b="0" i="0" u="none" strike="noStrike" dirty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0" name="Vrije vorm 9"/>
            <p:cNvSpPr/>
            <p:nvPr/>
          </p:nvSpPr>
          <p:spPr>
            <a:xfrm>
              <a:off x="6553440" y="1945080"/>
              <a:ext cx="2921039" cy="554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English Interpretation</a:t>
              </a:r>
            </a:p>
            <a:p>
              <a:pPr marL="0" marR="0" lvl="0" indent="0" algn="ctr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(relevant portion is</a:t>
              </a: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boldfaced</a:t>
              </a: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1" name="Vrije vorm 10"/>
            <p:cNvSpPr/>
            <p:nvPr/>
          </p:nvSpPr>
          <p:spPr>
            <a:xfrm>
              <a:off x="3632399" y="1945080"/>
              <a:ext cx="2921039" cy="554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Format by Example</a:t>
              </a:r>
            </a:p>
            <a:p>
              <a:pPr marL="0" marR="0" lvl="0" indent="0" algn="ctr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 dirty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(relevant portion is </a:t>
              </a:r>
              <a:r>
                <a:rPr lang="sk-SK" sz="1600" b="1" i="0" u="none" strike="noStrike" dirty="0" smtClean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boldfaced</a:t>
              </a:r>
              <a:r>
                <a:rPr lang="sk-SK" sz="1600" i="0" u="none" strike="noStrike" dirty="0" smtClean="0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)</a:t>
              </a:r>
              <a:endParaRPr lang="sk-SK" sz="1600" i="0" u="none" strike="noStrike" dirty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" name="Vrije vorm 11"/>
            <p:cNvSpPr/>
            <p:nvPr/>
          </p:nvSpPr>
          <p:spPr>
            <a:xfrm>
              <a:off x="711360" y="1945080"/>
              <a:ext cx="2921039" cy="554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Data Structure</a:t>
              </a:r>
            </a:p>
          </p:txBody>
        </p:sp>
        <p:sp>
          <p:nvSpPr>
            <p:cNvPr id="13" name="Rechte verbindingslijn 12"/>
            <p:cNvSpPr/>
            <p:nvPr/>
          </p:nvSpPr>
          <p:spPr>
            <a:xfrm>
              <a:off x="711360" y="1945080"/>
              <a:ext cx="8763120" cy="0"/>
            </a:xfrm>
            <a:prstGeom prst="line">
              <a:avLst/>
            </a:prstGeom>
            <a:grp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4" name="Rechte verbindingslijn 13"/>
            <p:cNvSpPr/>
            <p:nvPr/>
          </p:nvSpPr>
          <p:spPr>
            <a:xfrm>
              <a:off x="711360" y="2499120"/>
              <a:ext cx="8763120" cy="0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5" name="Rechte verbindingslijn 14"/>
            <p:cNvSpPr/>
            <p:nvPr/>
          </p:nvSpPr>
          <p:spPr>
            <a:xfrm>
              <a:off x="711360" y="4907159"/>
              <a:ext cx="8763120" cy="0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Rechte verbindingslijn 15"/>
            <p:cNvSpPr/>
            <p:nvPr/>
          </p:nvSpPr>
          <p:spPr>
            <a:xfrm>
              <a:off x="711360" y="6388559"/>
              <a:ext cx="8763120" cy="0"/>
            </a:xfrm>
            <a:prstGeom prst="line">
              <a:avLst/>
            </a:prstGeom>
            <a:grp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7" name="Rechte verbindingslijn 16"/>
            <p:cNvSpPr/>
            <p:nvPr/>
          </p:nvSpPr>
          <p:spPr>
            <a:xfrm>
              <a:off x="711360" y="1945080"/>
              <a:ext cx="0" cy="4443479"/>
            </a:xfrm>
            <a:prstGeom prst="line">
              <a:avLst/>
            </a:prstGeom>
            <a:grp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Rechte verbindingslijn 17"/>
            <p:cNvSpPr/>
            <p:nvPr/>
          </p:nvSpPr>
          <p:spPr>
            <a:xfrm>
              <a:off x="3632400" y="1945080"/>
              <a:ext cx="0" cy="4443479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9" name="Rechte verbindingslijn 18"/>
            <p:cNvSpPr/>
            <p:nvPr/>
          </p:nvSpPr>
          <p:spPr>
            <a:xfrm>
              <a:off x="6553440" y="1945080"/>
              <a:ext cx="0" cy="4443479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Rechte verbindingslijn 19"/>
            <p:cNvSpPr/>
            <p:nvPr/>
          </p:nvSpPr>
          <p:spPr>
            <a:xfrm>
              <a:off x="9474480" y="1945080"/>
              <a:ext cx="0" cy="4443479"/>
            </a:xfrm>
            <a:prstGeom prst="line">
              <a:avLst/>
            </a:prstGeom>
            <a:grp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Ešte jeden príklad štruktúry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609840" y="2440440"/>
            <a:ext cx="8847720" cy="3882600"/>
            <a:chOff x="609840" y="2440440"/>
            <a:chExt cx="8847720" cy="3882600"/>
          </a:xfrm>
        </p:grpSpPr>
        <p:sp>
          <p:nvSpPr>
            <p:cNvPr id="4" name="Vrije vorm 3"/>
            <p:cNvSpPr/>
            <p:nvPr/>
          </p:nvSpPr>
          <p:spPr>
            <a:xfrm>
              <a:off x="6508440" y="2993400"/>
              <a:ext cx="2949120" cy="332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BF63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An instance of CLAIM consists of: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POLICY NUMBER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POLICYHOLDER NAME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POLICYHOLDER ADDRESS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</a:t>
              </a: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zero or more instance of: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    DEPENDENT NAME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    DEPENDENT’S RELATIONSHIP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one or more instances of: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    EXPENSE DESCRIPTION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    SERVICE PROVIDER and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    EXPENSE ACCOUNT</a:t>
              </a:r>
            </a:p>
          </p:txBody>
        </p:sp>
        <p:sp>
          <p:nvSpPr>
            <p:cNvPr id="5" name="Vrije vorm 4"/>
            <p:cNvSpPr/>
            <p:nvPr/>
          </p:nvSpPr>
          <p:spPr>
            <a:xfrm>
              <a:off x="3558960" y="2993400"/>
              <a:ext cx="2949480" cy="332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BF63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POLICY NUMBER+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POLICYHOLDER NAME+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POLICY HOLDER ADDRESS+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</a:t>
              </a: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0 {DEPENDENT NAME+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    DEPENDENT’S RELATIONSHIP} N+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1 {EXPENSE DESCRIPTION+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     SERVICE PROVIDER+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     EXPENSE AMOUNT} N</a:t>
              </a:r>
            </a:p>
          </p:txBody>
        </p:sp>
        <p:sp>
          <p:nvSpPr>
            <p:cNvPr id="6" name="Vrije vorm 5"/>
            <p:cNvSpPr/>
            <p:nvPr/>
          </p:nvSpPr>
          <p:spPr>
            <a:xfrm>
              <a:off x="609840" y="2993400"/>
              <a:ext cx="2949120" cy="332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BF63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Repetition of Attributes</a:t>
              </a: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- The repetition data structure is used to set off a data attribute or group of data attributes that may (or must) repeat themselves a specific number of time for a single instance of the data flow.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The minimum number of repetitions is usually </a:t>
              </a:r>
              <a:r>
                <a:rPr lang="sk-SK" sz="1600" b="0" i="1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zero</a:t>
              </a: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or </a:t>
              </a:r>
              <a:r>
                <a:rPr lang="sk-SK" sz="1600" b="0" i="1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one</a:t>
              </a: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.</a:t>
              </a:r>
            </a:p>
            <a:p>
              <a:pPr marL="0" marR="0" lvl="0" indent="0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  The maximum number of repetitions may be specified as “n” meaning “many” where the actual number of instances varies for each instance of the data flow.</a:t>
              </a:r>
            </a:p>
          </p:txBody>
        </p:sp>
        <p:sp>
          <p:nvSpPr>
            <p:cNvPr id="7" name="Vrije vorm 6"/>
            <p:cNvSpPr/>
            <p:nvPr/>
          </p:nvSpPr>
          <p:spPr>
            <a:xfrm>
              <a:off x="6508440" y="2440440"/>
              <a:ext cx="2949120" cy="552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BF63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English Interpretation</a:t>
              </a:r>
            </a:p>
            <a:p>
              <a:pPr marL="0" marR="0" lvl="0" indent="0" algn="ctr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(relevant portion is</a:t>
              </a: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 boldfaced</a:t>
              </a: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8" name="Vrije vorm 7"/>
            <p:cNvSpPr/>
            <p:nvPr/>
          </p:nvSpPr>
          <p:spPr>
            <a:xfrm>
              <a:off x="3558960" y="2440440"/>
              <a:ext cx="2949480" cy="552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BF63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Format by Example</a:t>
              </a:r>
            </a:p>
            <a:p>
              <a:pPr marL="0" marR="0" lvl="0" indent="0" algn="ctr" rtl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sk-SK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(relevant portion is </a:t>
              </a: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boldfaced</a:t>
              </a:r>
            </a:p>
          </p:txBody>
        </p:sp>
        <p:sp>
          <p:nvSpPr>
            <p:cNvPr id="9" name="Vrije vorm 8"/>
            <p:cNvSpPr/>
            <p:nvPr/>
          </p:nvSpPr>
          <p:spPr>
            <a:xfrm>
              <a:off x="609840" y="2440440"/>
              <a:ext cx="2949120" cy="552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BF63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sk-SK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Arial Narrow" pitchFamily="34"/>
                  <a:ea typeface="Lucida Sans Unicode" pitchFamily="2"/>
                  <a:cs typeface="Tahoma" pitchFamily="2"/>
                </a:rPr>
                <a:t>Data Structure</a:t>
              </a:r>
            </a:p>
          </p:txBody>
        </p:sp>
        <p:sp>
          <p:nvSpPr>
            <p:cNvPr id="10" name="Rechte verbindingslijn 9"/>
            <p:cNvSpPr/>
            <p:nvPr/>
          </p:nvSpPr>
          <p:spPr>
            <a:xfrm>
              <a:off x="609840" y="2440440"/>
              <a:ext cx="8847720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1" name="Rechte verbindingslijn 10"/>
            <p:cNvSpPr/>
            <p:nvPr/>
          </p:nvSpPr>
          <p:spPr>
            <a:xfrm>
              <a:off x="609840" y="2993400"/>
              <a:ext cx="884772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" name="Rechte verbindingslijn 11"/>
            <p:cNvSpPr/>
            <p:nvPr/>
          </p:nvSpPr>
          <p:spPr>
            <a:xfrm>
              <a:off x="609840" y="6323040"/>
              <a:ext cx="8847720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Rechte verbindingslijn 12"/>
            <p:cNvSpPr/>
            <p:nvPr/>
          </p:nvSpPr>
          <p:spPr>
            <a:xfrm>
              <a:off x="609840" y="2440440"/>
              <a:ext cx="0" cy="38826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4" name="Rechte verbindingslijn 13"/>
            <p:cNvSpPr/>
            <p:nvPr/>
          </p:nvSpPr>
          <p:spPr>
            <a:xfrm>
              <a:off x="3558960" y="2440440"/>
              <a:ext cx="0" cy="38826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5" name="Rechte verbindingslijn 14"/>
            <p:cNvSpPr/>
            <p:nvPr/>
          </p:nvSpPr>
          <p:spPr>
            <a:xfrm>
              <a:off x="6508440" y="2440440"/>
              <a:ext cx="0" cy="38826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Rechte verbindingslijn 15"/>
            <p:cNvSpPr/>
            <p:nvPr/>
          </p:nvSpPr>
          <p:spPr>
            <a:xfrm>
              <a:off x="9457560" y="2440440"/>
              <a:ext cx="0" cy="38826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sk-SK"/>
              <a:t> Rozdeľovanie a spájanie dátových tokov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-7144" y="1907629"/>
            <a:ext cx="9978840" cy="3504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342720" marR="0" lvl="1" indent="-342720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>
                <a:latin typeface="Arial" pitchFamily="34"/>
              </a:defRPr>
            </a:pPr>
            <a:r>
              <a:rPr lang="sk-SK" sz="1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	</a:t>
            </a:r>
            <a:r>
              <a:rPr lang="sk-SK" sz="28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Rozdeľovanie dátových tokov</a:t>
            </a: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 </a:t>
            </a:r>
            <a:r>
              <a:rPr lang="sk-SK" sz="2800" b="0" i="0" u="none" strike="noStrike" dirty="0" smtClean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– do </a:t>
            </a: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niekoľkých menšich tokov</a:t>
            </a:r>
          </a:p>
          <a:p>
            <a:pPr marL="648000" marR="0" lvl="2" indent="-216000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Naznačuje, že tok vzniká ako jeden tok, ale je rozposielaný do rozličných miest</a:t>
            </a:r>
          </a:p>
          <a:p>
            <a:pPr marL="648000" marR="0" lvl="2" indent="-216000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Hodí sa tiež na ukázanie toho, že niekoľko kópií toho istého toku putuje na rôzne miesta</a:t>
            </a:r>
            <a:b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</a:br>
            <a:endParaRPr lang="sk-SK" sz="2800" b="0" i="0" u="none" strike="noStrike" dirty="0">
              <a:ln>
                <a:noFill/>
              </a:ln>
              <a:latin typeface="Arial" pitchFamily="34"/>
              <a:ea typeface="Lucida Sans Unicode" pitchFamily="2"/>
              <a:cs typeface="Tahoma" pitchFamily="2"/>
            </a:endParaRPr>
          </a:p>
          <a:p>
            <a:pPr marL="352425" marR="0" lvl="1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/>
              <a:defRPr>
                <a:latin typeface="Arial" pitchFamily="34"/>
              </a:defRPr>
            </a:pPr>
            <a:r>
              <a:rPr lang="sk-SK" sz="2800" b="1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Spájanie dátových tokov </a:t>
            </a: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– z viacerých tokov vzniká jeden paket</a:t>
            </a:r>
          </a:p>
          <a:p>
            <a:pPr marL="648000" marR="0" lvl="2" indent="-216000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latin typeface="Arial" pitchFamily="34"/>
              </a:defRPr>
            </a:pPr>
            <a:r>
              <a:rPr lang="sk-SK" sz="2800" b="0" i="0" u="none" strike="noStrike" dirty="0">
                <a:ln>
                  <a:noFill/>
                </a:ln>
                <a:latin typeface="Arial" pitchFamily="34"/>
                <a:ea typeface="Lucida Sans Unicode" pitchFamily="2"/>
                <a:cs typeface="Tahoma" pitchFamily="2"/>
              </a:rPr>
              <a:t>Znamená, že dáta z rôznych zdrojov môžu (alebo musia) vstúpiť ako jeden balík do daného procesu na spracovanie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380880" y="301320"/>
            <a:ext cx="9435960" cy="1262520"/>
          </a:xfrm>
        </p:spPr>
        <p:txBody>
          <a:bodyPr>
            <a:spAutoFit/>
          </a:bodyPr>
          <a:lstStyle/>
          <a:p>
            <a:pPr lvl="0"/>
            <a:r>
              <a:rPr lang="sk-SK"/>
              <a:t>Príklad spájanie a rozdeľovania tokov</a:t>
            </a:r>
          </a:p>
        </p:txBody>
      </p:sp>
      <p:pic>
        <p:nvPicPr>
          <p:cNvPr id="3" name="whi74173_091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2560" y="2065320"/>
            <a:ext cx="8229600" cy="452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Bežné chyby pri tvorbe DFD</a:t>
            </a:r>
          </a:p>
        </p:txBody>
      </p:sp>
      <p:pic>
        <p:nvPicPr>
          <p:cNvPr id="3" name="whi74173_090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8640" y="1462680"/>
            <a:ext cx="7613640" cy="58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Iný príklad chybného DFD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2040" y="1892519"/>
            <a:ext cx="6946920" cy="490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Čo DFD nezobrazujú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20560" y="1816200"/>
            <a:ext cx="9042480" cy="5473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457200" marR="0" lvl="0" indent="-457200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100000"/>
              <a:buFont typeface="Arial" pitchFamily="34" charset="0"/>
              <a:buChar char="•"/>
              <a:tabLst/>
              <a:defRPr sz="10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800" b="0" i="0" u="none" strike="noStrike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/>
                <a:ea typeface="Palatino-Roman" pitchFamily="2"/>
                <a:cs typeface="Palatino-Roman" pitchFamily="2"/>
              </a:rPr>
              <a:t>Akým spôsobom vstupuje tok do procesu? Žiada o to proces? Alebo sa dáta presúvajú samy od seba?</a:t>
            </a:r>
          </a:p>
          <a:p>
            <a:pPr marL="457200" marR="0" lvl="0" indent="-457200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100000"/>
              <a:buFont typeface="Arial" pitchFamily="34" charset="0"/>
              <a:buChar char="•"/>
              <a:tabLst/>
              <a:defRPr sz="10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800" b="0" i="0" u="none" strike="noStrike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/>
                <a:ea typeface="Palatino-Roman" pitchFamily="2"/>
                <a:cs typeface="Palatino-Roman" pitchFamily="2"/>
              </a:rPr>
              <a:t>Viac vstupov: Musia byť všetky vstupy dostupné naraz? Alebo stačí jeden? Musí každému vstupu zodpovedať jeden výstup?</a:t>
            </a:r>
          </a:p>
          <a:p>
            <a:pPr marL="457200" marR="0" lvl="0" indent="-457200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100000"/>
              <a:buFont typeface="Arial" pitchFamily="34" charset="0"/>
              <a:buChar char="•"/>
              <a:tabLst/>
              <a:defRPr sz="10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r>
              <a:rPr lang="sk-SK" sz="2800" b="0" i="0" u="none" strike="noStrike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/>
                <a:ea typeface="Palatino-Roman" pitchFamily="2"/>
                <a:cs typeface="Palatino-Roman" pitchFamily="2"/>
              </a:rPr>
              <a:t>Pri viacerých výstupoch: v akom poradí sa generujú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  <a:defRPr sz="1000">
                <a:solidFill>
                  <a:srgbClr val="58595B"/>
                </a:solidFill>
                <a:latin typeface="Palatino-Roman"/>
                <a:ea typeface="Palatino-Roman"/>
                <a:cs typeface="Palatino-Roman"/>
              </a:defRPr>
            </a:pPr>
            <a:endParaRPr lang="sk-SK" sz="2800" b="0" i="0" u="none" strike="noStrike" dirty="0">
              <a:ln>
                <a:noFill/>
              </a:ln>
              <a:latin typeface="Palatino-Roman" pitchFamily="18"/>
              <a:ea typeface="Palatino-Roman" pitchFamily="2"/>
              <a:cs typeface="Palatino-Roma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07440"/>
            <a:ext cx="9071640" cy="1250280"/>
          </a:xfrm>
        </p:spPr>
        <p:txBody>
          <a:bodyPr/>
          <a:lstStyle/>
          <a:p>
            <a:pPr lvl="0"/>
            <a:r>
              <a:rPr lang="sk-SK"/>
              <a:t>Komunikácia procesov cez data store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82400" y="1815839"/>
            <a:ext cx="6812999" cy="459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6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Umožňuje asynchrónne fungovanie procesov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2800" y="2476800"/>
            <a:ext cx="6616440" cy="370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DFD v SSADM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SSADM: Structured System Analysis and Design Methodology</a:t>
            </a:r>
          </a:p>
          <a:p>
            <a:r>
              <a:rPr lang="sk-SK" dirty="0" smtClean="0"/>
              <a:t>SSADM používa dva pohľady na softwarový systém</a:t>
            </a:r>
          </a:p>
          <a:p>
            <a:pPr lvl="1"/>
            <a:r>
              <a:rPr lang="sk-SK" dirty="0" smtClean="0"/>
              <a:t>Dátový pohľad (Dátové modely, ERD)</a:t>
            </a:r>
          </a:p>
          <a:p>
            <a:pPr lvl="1"/>
            <a:r>
              <a:rPr lang="sk-SK" dirty="0" smtClean="0"/>
              <a:t>Funkčný pohľad (Procesy, DFD)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sk-SK"/>
              <a:t>Príklad DFD. Viete ho prečítať?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40760" y="1530000"/>
            <a:ext cx="4527000" cy="554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Dátové modely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Dátové modely reprezentujú dáta, ktoré sú niekde uložené</a:t>
            </a:r>
          </a:p>
          <a:p>
            <a:pPr lvl="1"/>
            <a:r>
              <a:rPr lang="sk-SK" dirty="0" smtClean="0"/>
              <a:t>Najčastejšie v databáze</a:t>
            </a:r>
          </a:p>
          <a:p>
            <a:pPr lvl="1"/>
            <a:r>
              <a:rPr lang="sk-SK" dirty="0" smtClean="0"/>
              <a:t>Dátové modely teda zobrazujú štruktúru databázy</a:t>
            </a:r>
          </a:p>
          <a:p>
            <a:pPr marL="5760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95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Funkčný pohľad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Modeluje aké funkcie systém vykonáva</a:t>
            </a:r>
          </a:p>
          <a:p>
            <a:r>
              <a:rPr lang="sk-SK" dirty="0" smtClean="0"/>
              <a:t>Systém sa dá vnímať ako množina funkcií</a:t>
            </a:r>
          </a:p>
          <a:p>
            <a:r>
              <a:rPr lang="sk-SK" dirty="0" smtClean="0"/>
              <a:t>Funkcia je definovaná pomocou:</a:t>
            </a:r>
          </a:p>
          <a:p>
            <a:pPr lvl="1"/>
            <a:r>
              <a:rPr lang="sk-SK" dirty="0" smtClean="0"/>
              <a:t>Vstupov</a:t>
            </a:r>
          </a:p>
          <a:p>
            <a:pPr lvl="1"/>
            <a:r>
              <a:rPr lang="sk-SK" dirty="0" smtClean="0"/>
              <a:t>Výstupov</a:t>
            </a:r>
          </a:p>
          <a:p>
            <a:pPr lvl="1"/>
            <a:r>
              <a:rPr lang="sk-SK" dirty="0" smtClean="0"/>
              <a:t>Predpisu ako sa vstup transformuje na výstup</a:t>
            </a:r>
          </a:p>
        </p:txBody>
      </p:sp>
    </p:spTree>
    <p:extLst>
      <p:ext uri="{BB962C8B-B14F-4D97-AF65-F5344CB8AC3E}">
        <p14:creationId xmlns:p14="http://schemas.microsoft.com/office/powerpoint/2010/main" val="35318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je to na seba naviazané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Vstupy a výstupy funkcií sú dáta</a:t>
            </a:r>
          </a:p>
          <a:p>
            <a:r>
              <a:rPr lang="sk-SK" dirty="0" smtClean="0"/>
              <a:t>Funkcie komunikujú medzi sebou (a s data stormi) pomocou vstupov a výstupov: dátové toky</a:t>
            </a:r>
          </a:p>
          <a:p>
            <a:r>
              <a:rPr lang="sk-SK" dirty="0" smtClean="0"/>
              <a:t>Táto vlastnosť bola </a:t>
            </a:r>
            <a:r>
              <a:rPr lang="sk-SK" smtClean="0"/>
              <a:t>veľmi dobre využívaná v CASE nástrojoch pre SSADM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10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Podpora</a:t>
            </a:r>
            <a:r>
              <a:rPr lang="nl-NL" dirty="0" smtClean="0"/>
              <a:t> DFD v EA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Enterprise Architect </a:t>
            </a:r>
            <a:r>
              <a:rPr lang="nl-NL" dirty="0" err="1" smtClean="0"/>
              <a:t>poskytuje</a:t>
            </a:r>
            <a:r>
              <a:rPr lang="nl-NL" dirty="0" smtClean="0"/>
              <a:t> </a:t>
            </a:r>
            <a:r>
              <a:rPr lang="nl-NL" dirty="0" err="1" smtClean="0"/>
              <a:t>jedno</a:t>
            </a:r>
            <a:r>
              <a:rPr lang="sk-SK" dirty="0" smtClean="0"/>
              <a:t>duchú podporu pre DFD</a:t>
            </a:r>
          </a:p>
          <a:p>
            <a:r>
              <a:rPr lang="sk-SK" dirty="0" smtClean="0"/>
              <a:t>Používa Yourdonovu notáciu</a:t>
            </a:r>
          </a:p>
          <a:p>
            <a:r>
              <a:rPr lang="sk-SK" dirty="0" smtClean="0"/>
              <a:t>Neumožňuje (priamo) vytvárať hierarchické štruktúry procesov</a:t>
            </a:r>
          </a:p>
          <a:p>
            <a:r>
              <a:rPr lang="sk-SK" dirty="0" smtClean="0"/>
              <a:t>Neumožňuje (priamo) definovať štruktúry dátových tokov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8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Vytvorenie DFD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7" y="1475581"/>
            <a:ext cx="7819649" cy="584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DFD: súčasť procesného modelu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808" y="1691605"/>
            <a:ext cx="9071640" cy="4989240"/>
          </a:xfrm>
        </p:spPr>
        <p:txBody>
          <a:bodyPr/>
          <a:lstStyle/>
          <a:p>
            <a:r>
              <a:rPr lang="sk-SK" dirty="0" smtClean="0"/>
              <a:t>DFD sú modely procesov. Je preto dobré umiestniť ich do balíčka „Procesný model“</a:t>
            </a:r>
          </a:p>
          <a:p>
            <a:r>
              <a:rPr lang="sk-SK" dirty="0" smtClean="0"/>
              <a:t>EA podporuje štandardne „Business Process Model“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3597272"/>
            <a:ext cx="6336704" cy="365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5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Komponenty DFD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66" y="1745464"/>
            <a:ext cx="3960439" cy="454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2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999" y="107430"/>
            <a:ext cx="9071640" cy="792088"/>
          </a:xfrm>
        </p:spPr>
        <p:txBody>
          <a:bodyPr/>
          <a:lstStyle/>
          <a:p>
            <a:r>
              <a:rPr lang="sk-SK" dirty="0" smtClean="0"/>
              <a:t>Príklad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" y="1187548"/>
            <a:ext cx="10110836" cy="617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DFD a UML?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999" y="2051644"/>
            <a:ext cx="9071640" cy="4706635"/>
          </a:xfrm>
        </p:spPr>
        <p:txBody>
          <a:bodyPr/>
          <a:lstStyle/>
          <a:p>
            <a:r>
              <a:rPr lang="sk-SK" dirty="0" smtClean="0"/>
              <a:t>DFD a UML sú súčasti rozličných modelovacích filozofií a preto viac-menej nekompatibilné</a:t>
            </a:r>
          </a:p>
          <a:p>
            <a:r>
              <a:rPr lang="sk-SK" dirty="0" smtClean="0"/>
              <a:t>UML je „in“ a DFD sa javia ako zastaralé</a:t>
            </a:r>
          </a:p>
          <a:p>
            <a:r>
              <a:rPr lang="sk-SK" dirty="0" smtClean="0"/>
              <a:t>UML a metodiky UP a RUP v podstate nahradili štrukturované metodiky a k nim patriace modely</a:t>
            </a:r>
          </a:p>
          <a:p>
            <a:pPr marL="108000" indent="0">
              <a:buNone/>
            </a:pPr>
            <a:endParaRPr lang="sk-SK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8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Napriek tomu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999" y="2267668"/>
            <a:ext cx="9071640" cy="4490611"/>
          </a:xfrm>
        </p:spPr>
        <p:txBody>
          <a:bodyPr/>
          <a:lstStyle/>
          <a:p>
            <a:r>
              <a:rPr lang="sk-SK" dirty="0" smtClean="0"/>
              <a:t>Napriek tomu sa s DFD a ERD stále stretávame</a:t>
            </a:r>
          </a:p>
          <a:p>
            <a:r>
              <a:rPr lang="sk-SK" dirty="0" smtClean="0"/>
              <a:t>Tieto modely často dopĺňajú modely tried a iné objektové modely</a:t>
            </a:r>
          </a:p>
          <a:p>
            <a:r>
              <a:rPr lang="sk-SK" dirty="0" smtClean="0"/>
              <a:t>Nástroje pre objektové modelovanie poskytujú podporu aj pre DFD a 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2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sk-SK" sz="3600"/>
              <a:t>Rozdiely medzi DFD a vývojovým diagramom (flowchart)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89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sz="2800">
                <a:solidFill>
                  <a:srgbClr val="000000"/>
                </a:solidFill>
                <a:latin typeface="Arial" pitchFamily="34"/>
                <a:cs typeface="Times New Roman" pitchFamily="16"/>
              </a:rPr>
              <a:t>Procesy na DFD sa môžu vykonávať paralelne (v tom istom čase)</a:t>
            </a:r>
          </a:p>
          <a:p>
            <a:pPr lvl="1" rtl="0" hangingPunct="0"/>
            <a:r>
              <a:rPr lang="en-US" sz="2400">
                <a:solidFill>
                  <a:srgbClr val="000000"/>
                </a:solidFill>
                <a:latin typeface="Arial" pitchFamily="32"/>
                <a:cs typeface="Arial" pitchFamily="32"/>
              </a:rPr>
              <a:t>Procesy na vývojovom diagrame sa vykonávajú po jednom</a:t>
            </a:r>
          </a:p>
          <a:p>
            <a:pPr lvl="0"/>
            <a:r>
              <a:rPr lang="en-US" sz="2800">
                <a:solidFill>
                  <a:srgbClr val="000000"/>
                </a:solidFill>
                <a:latin typeface="Arial" pitchFamily="34"/>
                <a:cs typeface="Times New Roman" pitchFamily="16"/>
              </a:rPr>
              <a:t>DFD zobrazujú tok dát cez systém</a:t>
            </a:r>
          </a:p>
          <a:p>
            <a:pPr lvl="1" rtl="0" hangingPunct="0"/>
            <a:r>
              <a:rPr lang="en-US" sz="2400">
                <a:solidFill>
                  <a:srgbClr val="000000"/>
                </a:solidFill>
                <a:latin typeface="Arial" pitchFamily="32"/>
                <a:cs typeface="Arial" pitchFamily="32"/>
              </a:rPr>
              <a:t>Vývojové diagramy zobrazujú tok riadenie (sequence and transfer of control)</a:t>
            </a:r>
          </a:p>
          <a:p>
            <a:pPr lvl="0"/>
            <a:r>
              <a:rPr lang="en-US" sz="2800">
                <a:solidFill>
                  <a:srgbClr val="000000"/>
                </a:solidFill>
                <a:latin typeface="Arial" pitchFamily="32"/>
                <a:cs typeface="Arial" pitchFamily="32"/>
              </a:rPr>
              <a:t>Procesy na DFD môžu prebiehať v značne rozličných časoch (denne, týždenne, na požiadanie)</a:t>
            </a:r>
          </a:p>
          <a:p>
            <a:pPr lvl="1" rtl="0" hangingPunct="0"/>
            <a:r>
              <a:rPr lang="en-US" sz="2400">
                <a:solidFill>
                  <a:srgbClr val="000000"/>
                </a:solidFill>
                <a:latin typeface="Arial" pitchFamily="32"/>
                <a:cs typeface="Arial" pitchFamily="32"/>
              </a:rPr>
              <a:t>Procesy na vývojových diagramoch sú súčasťou jedného programu s konzistentným časovaním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Čím to je?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Podľa môjho názoru dopĺňajú modely UP a RUP tam, kde tieto nepostačujú:</a:t>
            </a:r>
          </a:p>
          <a:p>
            <a:pPr lvl="1"/>
            <a:r>
              <a:rPr lang="sk-SK" dirty="0" smtClean="0"/>
              <a:t>Modelovanie požiadaviek pre systémy, kde je málo interakcie medzi systémom a užívateľom</a:t>
            </a:r>
          </a:p>
          <a:p>
            <a:pPr lvl="1"/>
            <a:r>
              <a:rPr lang="sk-SK" dirty="0" smtClean="0"/>
              <a:t>Vytvorenie uceleného pohľadu na perzistentné dáta uložené v relačnej databáze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4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Modelovanie požiadaviek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784" y="1769040"/>
            <a:ext cx="9577064" cy="4989240"/>
          </a:xfrm>
        </p:spPr>
        <p:txBody>
          <a:bodyPr/>
          <a:lstStyle/>
          <a:p>
            <a:r>
              <a:rPr lang="sk-SK" dirty="0" smtClean="0"/>
              <a:t>Jediný východzí bod modelovania v UP a RUP sú prípady užitia</a:t>
            </a:r>
          </a:p>
          <a:p>
            <a:r>
              <a:rPr lang="sk-SK" dirty="0" smtClean="0"/>
              <a:t>Prípady užitia vychádzajú z interakcie medzi užívateľom a systémom</a:t>
            </a:r>
          </a:p>
          <a:p>
            <a:r>
              <a:rPr lang="sk-SK" dirty="0" smtClean="0"/>
              <a:t>Ako však modelovať systémy kde takáto interakcia neexistuje?</a:t>
            </a:r>
          </a:p>
          <a:p>
            <a:r>
              <a:rPr lang="sk-SK" dirty="0" smtClean="0"/>
              <a:t>Samozrejme je možné použiť (zneužiť) prípady užitia</a:t>
            </a:r>
            <a:r>
              <a:rPr lang="nl-NL" dirty="0" smtClean="0"/>
              <a:t> tak </a:t>
            </a:r>
            <a:r>
              <a:rPr lang="nl-NL" dirty="0" err="1" smtClean="0"/>
              <a:t>ako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predp</a:t>
            </a:r>
            <a:r>
              <a:rPr lang="sk-SK" dirty="0" smtClean="0"/>
              <a:t>isujú metodiky</a:t>
            </a:r>
          </a:p>
          <a:p>
            <a:r>
              <a:rPr lang="sk-SK" dirty="0" smtClean="0"/>
              <a:t>Tento prístup však nevedie k uspokojivým výsledkom!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28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Alternatíva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Použiť procesný model (DFD) ako doplnok modelu prípadov užitia</a:t>
            </a:r>
          </a:p>
          <a:p>
            <a:r>
              <a:rPr lang="sk-SK" dirty="0" smtClean="0"/>
              <a:t>Tie prípady užitia, ktoré neobsahujú interakciu s užívateľom (automatické procesy) nepopisovať ako prípady užitia</a:t>
            </a:r>
          </a:p>
          <a:p>
            <a:r>
              <a:rPr lang="sk-SK" dirty="0" smtClean="0"/>
              <a:t>Namiesto toho použiť nejakú metódu vhodnú na špecifikáciu procesov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4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</a:t>
            </a:r>
            <a:r>
              <a:rPr lang="sk-SK" dirty="0" smtClean="0"/>
              <a:t>íklad: Model prípadov užitia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2" y="1941513"/>
            <a:ext cx="9575379" cy="435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Príklad: DFD 1.</a:t>
            </a:r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1723002"/>
            <a:ext cx="6891187" cy="466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Príklad: DFD 2.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38" y="1573758"/>
            <a:ext cx="7560840" cy="547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8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Špecifikácia procesov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Každý proces je jednoznačne špecifikovaný pomocou</a:t>
            </a:r>
          </a:p>
          <a:p>
            <a:pPr lvl="1"/>
            <a:r>
              <a:rPr lang="sk-SK" dirty="0" smtClean="0"/>
              <a:t>Vstupov</a:t>
            </a:r>
          </a:p>
          <a:p>
            <a:pPr lvl="1"/>
            <a:r>
              <a:rPr lang="sk-SK" dirty="0" smtClean="0"/>
              <a:t>Výstupov</a:t>
            </a:r>
          </a:p>
          <a:p>
            <a:pPr lvl="1"/>
            <a:r>
              <a:rPr lang="sk-SK" dirty="0" smtClean="0"/>
              <a:t>Predpisu ako sa vstupy transformujú na výstupy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67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Špecifikácia vstupov a výstupov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Vstupy a výstupy sú dátové toky. Ich špecifikácie sú preto totožné so špecifikáciou dátových tokov</a:t>
            </a:r>
          </a:p>
          <a:p>
            <a:r>
              <a:rPr lang="sk-SK" dirty="0" smtClean="0"/>
              <a:t>Pozor: špecifikácie sú úplné až keď sú definované všetky atribúty spolu s ich typmi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2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Vstupy a výstupy: príklad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sk-SK" dirty="0" smtClean="0"/>
              <a:t>Dátový tok Lety: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Let_id: int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Letisko_z: string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Letisko_do: string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Odlet: Datetime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Prilet: Datetime</a:t>
            </a:r>
            <a:endParaRPr lang="nl-N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88" y="3995861"/>
            <a:ext cx="48863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Transformácia vstupu na výstup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Slovný popis</a:t>
            </a:r>
          </a:p>
          <a:p>
            <a:r>
              <a:rPr lang="sk-SK" dirty="0" smtClean="0"/>
              <a:t>Popis pomocou pseudokódu</a:t>
            </a:r>
          </a:p>
          <a:p>
            <a:r>
              <a:rPr lang="sk-SK" dirty="0" smtClean="0"/>
              <a:t>Popis pomocou preconditions a postconditions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8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Pojmy DFD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808" y="2123653"/>
            <a:ext cx="9071640" cy="4392488"/>
          </a:xfrm>
        </p:spPr>
        <p:txBody>
          <a:bodyPr/>
          <a:lstStyle/>
          <a:p>
            <a:r>
              <a:rPr lang="sk-SK" dirty="0" smtClean="0"/>
              <a:t>DFD používajú nasledujúce pojmy </a:t>
            </a:r>
            <a:r>
              <a:rPr lang="sk-SK" i="1" dirty="0" smtClean="0"/>
              <a:t>(inak povedané abstraktný jazyk DFD obsahuje nasledujúce objekty)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Proces</a:t>
            </a:r>
          </a:p>
          <a:p>
            <a:pPr lvl="1"/>
            <a:r>
              <a:rPr lang="sk-SK" dirty="0" smtClean="0"/>
              <a:t>Dátový tok</a:t>
            </a:r>
          </a:p>
          <a:p>
            <a:pPr lvl="1"/>
            <a:r>
              <a:rPr lang="sk-SK" dirty="0" smtClean="0"/>
              <a:t>Kontrolný tok</a:t>
            </a:r>
          </a:p>
          <a:p>
            <a:pPr lvl="1"/>
            <a:r>
              <a:rPr lang="sk-SK" dirty="0" smtClean="0"/>
              <a:t>Data Store</a:t>
            </a:r>
          </a:p>
          <a:p>
            <a:pPr lvl="1"/>
            <a:r>
              <a:rPr lang="sk-SK" dirty="0" smtClean="0"/>
              <a:t>Externá entita</a:t>
            </a:r>
          </a:p>
        </p:txBody>
      </p:sp>
    </p:spTree>
    <p:extLst>
      <p:ext uri="{BB962C8B-B14F-4D97-AF65-F5344CB8AC3E}">
        <p14:creationId xmlns:p14="http://schemas.microsoft.com/office/powerpoint/2010/main" val="1906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Slovný popis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sk-SK" dirty="0" smtClean="0"/>
              <a:t>„Romantizovaná próza“</a:t>
            </a:r>
          </a:p>
          <a:p>
            <a:pPr marL="630238" indent="0">
              <a:buNone/>
            </a:pPr>
            <a:r>
              <a:rPr lang="sk-SK" i="1" dirty="0" smtClean="0"/>
              <a:t>Zo vstupu sa prečítajú údaje let_id, letisko_z, letisko_do, odlet a prílet. Vykoná sa kontrola údajov. Pri nej sa skontroluje či letiská, ktoré sa naimportovali, existujú v databáze rezervačného systému. Ak neexistujú, imort sa preruší. Ak existujú, tak sa lety vložia do databázy letov</a:t>
            </a:r>
          </a:p>
        </p:txBody>
      </p:sp>
    </p:spTree>
    <p:extLst>
      <p:ext uri="{BB962C8B-B14F-4D97-AF65-F5344CB8AC3E}">
        <p14:creationId xmlns:p14="http://schemas.microsoft.com/office/powerpoint/2010/main" val="5835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Nevýhody romantizovanej prózy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999" y="1907628"/>
            <a:ext cx="9071640" cy="4850651"/>
          </a:xfrm>
        </p:spPr>
        <p:txBody>
          <a:bodyPr/>
          <a:lstStyle/>
          <a:p>
            <a:r>
              <a:rPr lang="sk-SK" dirty="0" smtClean="0"/>
              <a:t>Pri zložitých procesoch sa ťažko vysvetľuje, čo proces má robiť. Špecifikácia je potom nepochopiteľná</a:t>
            </a:r>
          </a:p>
          <a:p>
            <a:r>
              <a:rPr lang="sk-SK" dirty="0" smtClean="0"/>
              <a:t>Vysoké nebezpečenstvo nejednoznačnosti predpisu</a:t>
            </a:r>
          </a:p>
          <a:p>
            <a:r>
              <a:rPr lang="sk-SK" dirty="0" smtClean="0"/>
              <a:t>Dôsledkom je rôzne pochopenie predpisu rôznymi programátormi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3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Popis pomocou pseudokódu: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Pseudokód sa podobá na kód v nejakom programovacom jazyku</a:t>
            </a:r>
          </a:p>
          <a:p>
            <a:r>
              <a:rPr lang="sk-SK" dirty="0" smtClean="0"/>
              <a:t>Neviaže sa na predpisy nejakého konkrétneho jazyka</a:t>
            </a:r>
          </a:p>
          <a:p>
            <a:r>
              <a:rPr lang="sk-SK" dirty="0" smtClean="0"/>
              <a:t>Dizajnér si sám zvolí aké výrazy a konštrukcie použije</a:t>
            </a:r>
          </a:p>
          <a:p>
            <a:r>
              <a:rPr lang="sk-SK" dirty="0" smtClean="0"/>
              <a:t>Dôležitým aspektom je čitateľnosť</a:t>
            </a:r>
          </a:p>
          <a:p>
            <a:r>
              <a:rPr lang="sk-SK" dirty="0" smtClean="0"/>
              <a:t>Rizikom je to, že predpis skĺzne do podoby romantizovanej prózy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0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Pseudokód: príklad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Prečítaj zo vstupu 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sk-SK" i="1" dirty="0">
                <a:latin typeface="Courier New" pitchFamily="49" charset="0"/>
                <a:cs typeface="Courier New" pitchFamily="49" charset="0"/>
              </a:rPr>
              <a:t>let_id, letisko_z, letisko_do, odlet a prílet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sk-SK" dirty="0" smtClean="0">
              <a:latin typeface="Courier New" pitchFamily="49" charset="0"/>
              <a:cs typeface="Courier New" pitchFamily="49" charset="0"/>
            </a:endParaRPr>
          </a:p>
          <a:p>
            <a:pPr marL="108000" indent="0"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Ak NajdiVDatabazeLetov(letisko_z) = False potom Koniec.</a:t>
            </a:r>
          </a:p>
          <a:p>
            <a:pPr marL="108000" indent="0"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Ak NajdiVDatabazeLetov(letisko_do) = False potom Koniec</a:t>
            </a:r>
          </a:p>
          <a:p>
            <a:pPr marL="108000" indent="0"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Uloz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sk-SK" i="1" dirty="0">
                <a:latin typeface="Courier New" pitchFamily="49" charset="0"/>
                <a:cs typeface="Courier New" pitchFamily="49" charset="0"/>
              </a:rPr>
              <a:t>let_id, letisko_z, letisko_do, odlet a prílet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nl-NL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Špecifikácia pomocou preconditions a postconditions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808" y="1835621"/>
            <a:ext cx="9071640" cy="4989240"/>
          </a:xfrm>
        </p:spPr>
        <p:txBody>
          <a:bodyPr/>
          <a:lstStyle/>
          <a:p>
            <a:r>
              <a:rPr lang="sk-SK" dirty="0" smtClean="0"/>
              <a:t>Preconditions: Množina podmienok, ktoré musia byť splnené, aby proces mohol začať</a:t>
            </a:r>
          </a:p>
          <a:p>
            <a:pPr lvl="1"/>
            <a:r>
              <a:rPr lang="sk-SK" dirty="0" smtClean="0"/>
              <a:t>Dôsledok: Ak preconditions nie sú splnené, proces sa nezačne (vyhlási chybu)</a:t>
            </a:r>
          </a:p>
          <a:p>
            <a:pPr lvl="1"/>
            <a:r>
              <a:rPr lang="sk-SK" dirty="0" smtClean="0"/>
              <a:t>Proces musí na začiatku skontrolovať, či sú preconditions splnené</a:t>
            </a:r>
          </a:p>
          <a:p>
            <a:r>
              <a:rPr lang="sk-SK" dirty="0" smtClean="0"/>
              <a:t>Postconditions: Množina podmienok, </a:t>
            </a:r>
            <a:r>
              <a:rPr lang="sk-SK" smtClean="0"/>
              <a:t>ktorých splnenie </a:t>
            </a:r>
            <a:r>
              <a:rPr lang="sk-SK" dirty="0" smtClean="0"/>
              <a:t>musí </a:t>
            </a:r>
            <a:r>
              <a:rPr lang="sk-SK" smtClean="0"/>
              <a:t>proces zaručiť pri svojom ukončení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04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Štruktúra projektu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20" y="1547588"/>
            <a:ext cx="3888432" cy="554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</a:t>
            </a:r>
            <a:r>
              <a:rPr lang="sk-SK" dirty="0" smtClean="0"/>
              <a:t>á možnosť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999" y="1769040"/>
            <a:ext cx="8712777" cy="4989240"/>
          </a:xfrm>
        </p:spPr>
        <p:txBody>
          <a:bodyPr/>
          <a:lstStyle/>
          <a:p>
            <a:r>
              <a:rPr lang="sk-SK" dirty="0" smtClean="0"/>
              <a:t>Data Flow Diagram umiestniť k prípadu užitia, ku ktorému patria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2915741"/>
            <a:ext cx="4392488" cy="407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0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takejto štruktúry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Poskytuje dva (užitočné) pohľady na požiadavky</a:t>
            </a:r>
          </a:p>
          <a:p>
            <a:r>
              <a:rPr lang="sk-SK" dirty="0" smtClean="0"/>
              <a:t>Tým, že sú niektoré prípady užitia modelované zároveň ako procesy, môžeme</a:t>
            </a:r>
          </a:p>
          <a:p>
            <a:pPr lvl="1"/>
            <a:r>
              <a:rPr lang="sk-SK" dirty="0" smtClean="0"/>
              <a:t>Vytvoriť realizácie prípadov užitia, ktoré zapadajú do štruktúry modelu softwaru podľa RUP</a:t>
            </a:r>
          </a:p>
          <a:p>
            <a:pPr lvl="1"/>
            <a:r>
              <a:rPr lang="sk-SK" dirty="0" smtClean="0"/>
              <a:t>Popísať procesy pomocou niektorej metódy pre špecifikáciu procesov (a memusíme na to zneužívať prípady užitia)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5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808" y="251445"/>
            <a:ext cx="9071640" cy="1262160"/>
          </a:xfrm>
        </p:spPr>
        <p:txBody>
          <a:bodyPr/>
          <a:lstStyle/>
          <a:p>
            <a:r>
              <a:rPr lang="sk-SK" dirty="0" smtClean="0"/>
              <a:t>Notácie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800" y="1619597"/>
            <a:ext cx="9071640" cy="4989240"/>
          </a:xfrm>
        </p:spPr>
        <p:txBody>
          <a:bodyPr/>
          <a:lstStyle/>
          <a:p>
            <a:r>
              <a:rPr lang="sk-SK" dirty="0" smtClean="0"/>
              <a:t>Existuje niekoľko rôznych implementácií (notácií) jazyka DFD</a:t>
            </a:r>
          </a:p>
          <a:p>
            <a:r>
              <a:rPr lang="sk-SK" dirty="0" smtClean="0"/>
              <a:t>K najznámejším z nich patria:</a:t>
            </a:r>
          </a:p>
          <a:p>
            <a:pPr lvl="1"/>
            <a:r>
              <a:rPr lang="sk-SK" dirty="0" smtClean="0"/>
              <a:t>Gane </a:t>
            </a:r>
            <a:r>
              <a:rPr lang="nl-NL" dirty="0" smtClean="0"/>
              <a:t>&amp; </a:t>
            </a:r>
            <a:r>
              <a:rPr lang="sk-SK" dirty="0" smtClean="0"/>
              <a:t>Sarson</a:t>
            </a:r>
          </a:p>
          <a:p>
            <a:pPr lvl="1"/>
            <a:r>
              <a:rPr lang="sk-SK" dirty="0" smtClean="0"/>
              <a:t>Yourdon</a:t>
            </a:r>
            <a:r>
              <a:rPr lang="nl-NL" dirty="0" smtClean="0"/>
              <a:t> / De Marco</a:t>
            </a:r>
            <a:endParaRPr lang="sk-SK" dirty="0" smtClean="0"/>
          </a:p>
          <a:p>
            <a:r>
              <a:rPr lang="sk-SK" dirty="0" smtClean="0"/>
              <a:t>Existujú aj ďalšie, pričom niektoré formy sa v rôznych notáciách opakujú ale znamenajú niečo iné</a:t>
            </a:r>
          </a:p>
          <a:p>
            <a:r>
              <a:rPr lang="nl-NL" dirty="0" smtClean="0"/>
              <a:t>Je </a:t>
            </a:r>
            <a:r>
              <a:rPr lang="nl-NL" dirty="0" err="1" smtClean="0"/>
              <a:t>jedno</a:t>
            </a:r>
            <a:r>
              <a:rPr lang="nl-NL" dirty="0" smtClean="0"/>
              <a:t>, </a:t>
            </a:r>
            <a:r>
              <a:rPr lang="nl-NL" dirty="0" err="1" smtClean="0"/>
              <a:t>ktor</a:t>
            </a:r>
            <a:r>
              <a:rPr lang="sk-SK" dirty="0" smtClean="0"/>
              <a:t>ú budete používať, ale používajte len jednu a nemiešajte ich dohromady</a:t>
            </a:r>
          </a:p>
        </p:txBody>
      </p:sp>
    </p:spTree>
    <p:extLst>
      <p:ext uri="{BB962C8B-B14F-4D97-AF65-F5344CB8AC3E}">
        <p14:creationId xmlns:p14="http://schemas.microsoft.com/office/powerpoint/2010/main" val="2979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sk-SK"/>
              <a:t>Procesy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20199" y="1409759"/>
            <a:ext cx="3645000" cy="339434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Proces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–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aktivita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vykonávaná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systémom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ako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reakcia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na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vstupný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tok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dát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alebo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vstupnú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podmienku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za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účelom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zmeny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stavu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vstupujúceho</a:t>
            </a:r>
            <a:r>
              <a:rPr lang="en-US" sz="2800" b="0" i="0" u="none" strike="noStrike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objektu</a:t>
            </a:r>
            <a:endParaRPr lang="en-US" sz="2800" b="0" i="0" u="none" strike="noStrike" dirty="0">
              <a:ln>
                <a:noFill/>
              </a:ln>
              <a:solidFill>
                <a:srgbClr val="000000"/>
              </a:solidFill>
              <a:latin typeface="Arial" pitchFamily="34"/>
              <a:ea typeface="Times New Roman" pitchFamily="18"/>
              <a:cs typeface="Times New Roman" pitchFamily="18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44120" y="1397880"/>
            <a:ext cx="5307120" cy="40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39912" y="5937774"/>
            <a:ext cx="1461240" cy="134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344568" y="5623200"/>
            <a:ext cx="1461240" cy="163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Dekompozícia procesov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68279" y="1434960"/>
            <a:ext cx="9448560" cy="1285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Dekompozícia</a:t>
            </a:r>
            <a:r>
              <a: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– rozdelenie systému na subsystémy. Každá úroveň abstrakcie ukazuje viac alebo menej detailov.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3600" y="2632680"/>
            <a:ext cx="5809320" cy="443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sk-SK"/>
              <a:t>Viacúrovňový DFD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21719" y="1459080"/>
            <a:ext cx="3186000" cy="56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1817</Words>
  <Application>Microsoft Office PowerPoint</Application>
  <PresentationFormat>Aangepast</PresentationFormat>
  <Paragraphs>325</Paragraphs>
  <Slides>57</Slides>
  <Notes>27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58" baseType="lpstr">
      <vt:lpstr>Standaard</vt:lpstr>
      <vt:lpstr>PowerPoint-presentatie</vt:lpstr>
      <vt:lpstr>DFD: technika procesného modelovania</vt:lpstr>
      <vt:lpstr>Príklad DFD. Viete ho prečítať?</vt:lpstr>
      <vt:lpstr>Rozdiely medzi DFD a vývojovým diagramom (flowchart)</vt:lpstr>
      <vt:lpstr>Pojmy DFD</vt:lpstr>
      <vt:lpstr>Notácie</vt:lpstr>
      <vt:lpstr>Procesy</vt:lpstr>
      <vt:lpstr>Dekompozícia procesov</vt:lpstr>
      <vt:lpstr>Viacúrovňový DFD</vt:lpstr>
      <vt:lpstr>Pomenovanie procesov</vt:lpstr>
      <vt:lpstr>Ďalšie príklady názvov procesov</vt:lpstr>
      <vt:lpstr>Externé entity (agenti)</vt:lpstr>
      <vt:lpstr>Data stores</vt:lpstr>
      <vt:lpstr>Dátové a riadiace toky</vt:lpstr>
      <vt:lpstr>Pakety dátových tokov</vt:lpstr>
      <vt:lpstr>Elementárne a zložené dátové toky</vt:lpstr>
      <vt:lpstr>Dátové toky medzi procesmi a data stormi</vt:lpstr>
      <vt:lpstr>Ilegálne dátové toky</vt:lpstr>
      <vt:lpstr>Štruktúra dátového toku</vt:lpstr>
      <vt:lpstr>Príklad štruktúry dátového toku</vt:lpstr>
      <vt:lpstr>Príklady rôznych typov štruktúr</vt:lpstr>
      <vt:lpstr>Ešte jeden príklad štruktúry</vt:lpstr>
      <vt:lpstr> Rozdeľovanie a spájanie dátových tokov</vt:lpstr>
      <vt:lpstr>Príklad spájanie a rozdeľovania tokov</vt:lpstr>
      <vt:lpstr>Bežné chyby pri tvorbe DFD</vt:lpstr>
      <vt:lpstr>Iný príklad chybného DFD</vt:lpstr>
      <vt:lpstr>Čo DFD nezobrazujú</vt:lpstr>
      <vt:lpstr>Komunikácia procesov cez data store</vt:lpstr>
      <vt:lpstr>DFD v SSADM</vt:lpstr>
      <vt:lpstr>Dátové modely</vt:lpstr>
      <vt:lpstr>Funkčný pohľad</vt:lpstr>
      <vt:lpstr>Ako je to na seba naviazané</vt:lpstr>
      <vt:lpstr>Podpora DFD v EA</vt:lpstr>
      <vt:lpstr>Vytvorenie DFD</vt:lpstr>
      <vt:lpstr>DFD: súčasť procesného modelu</vt:lpstr>
      <vt:lpstr>Komponenty DFD</vt:lpstr>
      <vt:lpstr>Príklad</vt:lpstr>
      <vt:lpstr>DFD a UML?</vt:lpstr>
      <vt:lpstr>Napriek tomu</vt:lpstr>
      <vt:lpstr>Čím to je?</vt:lpstr>
      <vt:lpstr>Modelovanie požiadaviek</vt:lpstr>
      <vt:lpstr>Alternatíva</vt:lpstr>
      <vt:lpstr>Príklad: Model prípadov užitia</vt:lpstr>
      <vt:lpstr>Príklad: DFD 1.</vt:lpstr>
      <vt:lpstr>Príklad: DFD 2.</vt:lpstr>
      <vt:lpstr>Špecifikácia procesov</vt:lpstr>
      <vt:lpstr>Špecifikácia vstupov a výstupov</vt:lpstr>
      <vt:lpstr>Vstupy a výstupy: príklad</vt:lpstr>
      <vt:lpstr>Transformácia vstupu na výstup</vt:lpstr>
      <vt:lpstr>Slovný popis</vt:lpstr>
      <vt:lpstr>Nevýhody romantizovanej prózy</vt:lpstr>
      <vt:lpstr>Popis pomocou pseudokódu:</vt:lpstr>
      <vt:lpstr>Pseudokód: príklad</vt:lpstr>
      <vt:lpstr>Špecifikácia pomocou preconditions a postconditions</vt:lpstr>
      <vt:lpstr>Štruktúra projektu</vt:lpstr>
      <vt:lpstr>Iná možnosť</vt:lpstr>
      <vt:lpstr>Výhody takejto štruktúry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Jaro Lach</dc:creator>
  <cp:lastModifiedBy>Jaro</cp:lastModifiedBy>
  <cp:revision>54</cp:revision>
  <dcterms:created xsi:type="dcterms:W3CDTF">2007-01-19T14:46:10Z</dcterms:created>
  <dcterms:modified xsi:type="dcterms:W3CDTF">2011-02-24T05:16:19Z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