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8" r:id="rId2"/>
    <p:sldId id="385" r:id="rId3"/>
    <p:sldId id="388" r:id="rId4"/>
    <p:sldId id="387" r:id="rId5"/>
    <p:sldId id="386" r:id="rId6"/>
    <p:sldId id="389" r:id="rId7"/>
    <p:sldId id="390" r:id="rId8"/>
    <p:sldId id="381" r:id="rId9"/>
    <p:sldId id="391" r:id="rId10"/>
    <p:sldId id="392" r:id="rId11"/>
    <p:sldId id="393" r:id="rId12"/>
    <p:sldId id="394" r:id="rId13"/>
    <p:sldId id="360" r:id="rId14"/>
    <p:sldId id="401" r:id="rId15"/>
    <p:sldId id="361" r:id="rId16"/>
    <p:sldId id="378" r:id="rId17"/>
    <p:sldId id="363" r:id="rId18"/>
    <p:sldId id="364" r:id="rId19"/>
    <p:sldId id="383" r:id="rId20"/>
    <p:sldId id="365" r:id="rId21"/>
    <p:sldId id="373" r:id="rId22"/>
    <p:sldId id="402" r:id="rId23"/>
    <p:sldId id="404" r:id="rId24"/>
    <p:sldId id="403" r:id="rId25"/>
    <p:sldId id="398" r:id="rId26"/>
    <p:sldId id="397" r:id="rId27"/>
  </p:sldIdLst>
  <p:sldSz cx="9144000" cy="6858000" type="screen4x3"/>
  <p:notesSz cx="6743700" cy="98933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9999"/>
    <a:srgbClr val="CCECFF"/>
    <a:srgbClr val="339933"/>
    <a:srgbClr val="DD137B"/>
    <a:srgbClr val="FF66CC"/>
    <a:srgbClr val="66FF66"/>
    <a:srgbClr val="6600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78547" autoAdjust="0"/>
  </p:normalViewPr>
  <p:slideViewPr>
    <p:cSldViewPr>
      <p:cViewPr>
        <p:scale>
          <a:sx n="70" d="100"/>
          <a:sy n="70" d="100"/>
        </p:scale>
        <p:origin x="-1128" y="-66"/>
      </p:cViewPr>
      <p:guideLst>
        <p:guide orient="horz" pos="426"/>
        <p:guide orient="horz" pos="4176"/>
        <p:guide orient="horz" pos="824"/>
        <p:guide orient="horz" pos="2747"/>
        <p:guide orient="horz" pos="1632"/>
        <p:guide orient="horz" pos="3160"/>
        <p:guide orient="horz" pos="1951"/>
        <p:guide pos="5523"/>
        <p:guide pos="2880"/>
        <p:guide pos="237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3" tIns="45507" rIns="91013" bIns="4550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1113" y="0"/>
            <a:ext cx="292258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3" tIns="45507" rIns="91013" bIns="4550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9588"/>
            <a:ext cx="2922588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3" tIns="45507" rIns="91013" bIns="4550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1113" y="9399588"/>
            <a:ext cx="292258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3" tIns="45507" rIns="91013" bIns="4550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pPr>
              <a:defRPr/>
            </a:pPr>
            <a:fld id="{E62863F4-4FC7-4684-8E03-56A4445B53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525" y="0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98525" y="741363"/>
            <a:ext cx="4946650" cy="3709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688" y="4700588"/>
            <a:ext cx="5394325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9" rIns="91415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64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9" rIns="91415" bIns="4570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525" y="9396413"/>
            <a:ext cx="29225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9" rIns="91415" bIns="4570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A7D741-D8B8-410C-A3F4-2D51EF0EDB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4D1BC7-8AF4-4CD3-8D24-5486F093E1E7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1747F-5ACC-40C9-9B9E-C5B8AF1963CA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1DA17A-01D2-41EE-8920-FC51182CE410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04A2D4-A6FC-4143-B25B-676FC6DB19D9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31981-B584-414B-8362-1708AB59A31F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CDE51F-DA5C-424E-8BAA-8C4E679D7760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C7877-AEBF-45FD-9D56-1603F166C882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Rozlišovat aktivitu a událost (přijímání objednávky – aktivita, objednávka přijata – událost)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D9666E-92E6-41CF-BBC1-6C86D58D16C1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79208-A821-4461-BBBB-8D0CE611CE0E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Nebude požadovat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5506D-D92E-4ABB-B319-06CC74DA94F4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Nebude požadovat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CA6B0F-4DB8-4470-A2C7-B776F9CBE539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Neučit </a:t>
            </a:r>
            <a:r>
              <a:rPr lang="cs-CZ" smtClean="0"/>
              <a:t>se definice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3A0B3-9686-4DC7-8124-A751CB6AB1ED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167B1F-77BB-4D8C-910C-1204F028F7E4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904AE-25DE-4BDC-997E-D65BF9C23244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E01DF-4A98-428E-AAFD-5B2861A9E80C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DFBB56-7785-4A5E-8C2C-D9BEBB81000A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20329F-5EAA-4AB0-8074-4F7826165397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372109-607D-406D-AD95-88A276AAECDF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DAA19A-FC7D-4F1A-954D-DB7F2880E11D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B15455-162A-4C22-A736-1CE40EE6F9EE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8EEE3A-554D-474B-AD92-9737927421F8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D6D651-5808-4C8E-ADF9-224A78B92953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Ontologie je soubor jasně</a:t>
            </a:r>
            <a:r>
              <a:rPr lang="cs-CZ" baseline="0" dirty="0" smtClean="0"/>
              <a:t> definovaných výrazů a jejich vzájemné propojení</a:t>
            </a:r>
          </a:p>
          <a:p>
            <a:pPr eaLnBrk="1" hangingPunct="1"/>
            <a:r>
              <a:rPr lang="cs-CZ" baseline="0" dirty="0" smtClean="0"/>
              <a:t>Na začátku máme business proces (nemusí být automatizovaný) / </a:t>
            </a:r>
            <a:r>
              <a:rPr lang="cs-CZ" baseline="0" dirty="0" err="1" smtClean="0"/>
              <a:t>workflow</a:t>
            </a:r>
            <a:r>
              <a:rPr lang="cs-CZ" baseline="0" dirty="0" smtClean="0"/>
              <a:t>(automatizovaný business proces)</a:t>
            </a:r>
          </a:p>
          <a:p>
            <a:pPr eaLnBrk="1" hangingPunct="1"/>
            <a:r>
              <a:rPr lang="cs-CZ" baseline="0" dirty="0" smtClean="0"/>
              <a:t>WMS řídí instance procesu (objednávky)</a:t>
            </a:r>
          </a:p>
          <a:p>
            <a:pPr eaLnBrk="1" hangingPunct="1"/>
            <a:r>
              <a:rPr lang="cs-CZ" baseline="0" dirty="0" smtClean="0"/>
              <a:t>Aby mohla instance běžet, potřebuje nějaké zdroje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CF96B5-23CF-47A7-A978-6D72B90053C0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17B37-64D0-424E-9870-EFF694E04691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5F8627-84F4-4881-A88C-553A924C20A2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dirty="0" smtClean="0"/>
              <a:t>Neformální metody – nejednoznačné (přirozený jazyk, nemáme jasně specifikovanou</a:t>
            </a:r>
            <a:r>
              <a:rPr lang="cs-CZ" baseline="0" dirty="0" smtClean="0"/>
              <a:t> syntaxi a sémantiku jazyka – pro popis)</a:t>
            </a:r>
          </a:p>
          <a:p>
            <a:pPr eaLnBrk="1" hangingPunct="1"/>
            <a:r>
              <a:rPr lang="cs-CZ" baseline="0" dirty="0" smtClean="0"/>
              <a:t>Formální – </a:t>
            </a:r>
            <a:r>
              <a:rPr lang="cs-CZ" baseline="0" dirty="0" err="1" smtClean="0"/>
              <a:t>Petriho</a:t>
            </a:r>
            <a:r>
              <a:rPr lang="cs-CZ" baseline="0" dirty="0" smtClean="0"/>
              <a:t> sítě (modelování semaforů, letecký průmysl)</a:t>
            </a:r>
            <a:endParaRPr lang="cs-CZ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BB0EE-A639-4960-8D8F-16513DFD0F4F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F4FB0-E4D1-41A8-A618-1834A2A55A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39BD8-55ED-4475-B020-7C44FFA854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AB2D-F3C3-410F-AFDE-921B191943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0AEE3-B795-401E-8F51-26D7E48D1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23ED3-1E12-4315-A1F1-527AC3EC72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19D50-9D3A-4FE0-A2F6-27DECD4F32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9E67B-D7BB-49EA-829C-6657E470B4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A22E7-519F-4709-A8D7-9F1825D6F4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89D45-E1D8-4B66-BB6C-40277C3286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7343-D057-452D-B6A6-7F831BE849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48576-9BCA-4F0F-9725-9952D04BB5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B6DF4-7B64-434F-981C-458B6C39D8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6D15C-7CF9-495E-BB56-573292B4B7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29D2-0ABF-4C9A-88C1-B6AF070369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4AEBAF-1F91-4C32-932C-24D5EE0D18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sta-UEI-znak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00113" y="571500"/>
            <a:ext cx="7826375" cy="2071688"/>
          </a:xfrm>
        </p:spPr>
        <p:txBody>
          <a:bodyPr/>
          <a:lstStyle/>
          <a:p>
            <a:pPr algn="r" eaLnBrk="1" hangingPunct="1"/>
            <a:r>
              <a:rPr lang="cs-CZ" b="1" smtClean="0">
                <a:solidFill>
                  <a:schemeClr val="bg2"/>
                </a:solidFill>
                <a:latin typeface="Gill Sans MT" pitchFamily="34" charset="-18"/>
              </a:rPr>
              <a:t/>
            </a:r>
            <a:br>
              <a:rPr lang="cs-CZ" b="1" smtClean="0">
                <a:solidFill>
                  <a:schemeClr val="bg2"/>
                </a:solidFill>
                <a:latin typeface="Gill Sans MT" pitchFamily="34" charset="-18"/>
              </a:rPr>
            </a:br>
            <a:r>
              <a:rPr lang="cs-CZ" b="1" smtClean="0">
                <a:solidFill>
                  <a:schemeClr val="bg2"/>
                </a:solidFill>
                <a:latin typeface="Gill Sans MT" pitchFamily="34" charset="-18"/>
              </a:rPr>
              <a:t>Podniková Informatika </a:t>
            </a:r>
            <a:br>
              <a:rPr lang="cs-CZ" b="1" smtClean="0">
                <a:solidFill>
                  <a:schemeClr val="bg2"/>
                </a:solidFill>
                <a:latin typeface="Gill Sans MT" pitchFamily="34" charset="-18"/>
              </a:rPr>
            </a:br>
            <a:r>
              <a:rPr lang="cs-CZ" b="1" smtClean="0">
                <a:solidFill>
                  <a:srgbClr val="009999"/>
                </a:solidFill>
                <a:latin typeface="Gill Sans MT" pitchFamily="34" charset="-18"/>
              </a:rPr>
              <a:t>Přednáška 2</a:t>
            </a:r>
            <a:br>
              <a:rPr lang="cs-CZ" b="1" smtClean="0">
                <a:solidFill>
                  <a:srgbClr val="009999"/>
                </a:solidFill>
                <a:latin typeface="Gill Sans MT" pitchFamily="34" charset="-18"/>
              </a:rPr>
            </a:br>
            <a:endParaRPr lang="cs-CZ" b="1" smtClean="0">
              <a:solidFill>
                <a:schemeClr val="bg2"/>
              </a:solidFill>
              <a:latin typeface="Gill Sans MT" pitchFamily="34" charset="-18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69913" y="4857750"/>
            <a:ext cx="8145462" cy="1166813"/>
          </a:xfrm>
        </p:spPr>
        <p:txBody>
          <a:bodyPr/>
          <a:lstStyle/>
          <a:p>
            <a:pPr algn="l" eaLnBrk="1" hangingPunct="1"/>
            <a:r>
              <a:rPr lang="cs-CZ" smtClean="0">
                <a:solidFill>
                  <a:schemeClr val="bg2"/>
                </a:solidFill>
                <a:latin typeface="Gill Sans MT" pitchFamily="34" charset="-18"/>
              </a:rPr>
              <a:t>Modelování podnikových procesů</a:t>
            </a:r>
          </a:p>
          <a:p>
            <a:pPr algn="l" eaLnBrk="1" hangingPunct="1"/>
            <a:r>
              <a:rPr lang="cs-CZ" smtClean="0">
                <a:solidFill>
                  <a:schemeClr val="bg2"/>
                </a:solidFill>
                <a:latin typeface="Gill Sans MT" pitchFamily="34" charset="-18"/>
              </a:rPr>
              <a:t>Metody modelování</a:t>
            </a:r>
            <a:endParaRPr lang="en-US" smtClean="0"/>
          </a:p>
        </p:txBody>
      </p:sp>
      <p:pic>
        <p:nvPicPr>
          <p:cNvPr id="3077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Funkční analýza – IDEF0</a:t>
            </a:r>
            <a:endParaRPr lang="cs-CZ" sz="3200" b="1" smtClean="0">
              <a:latin typeface="Gill Sans MT" pitchFamily="34" charset="-18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9738" y="1214438"/>
            <a:ext cx="8308975" cy="47259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400" dirty="0" smtClean="0">
                <a:solidFill>
                  <a:srgbClr val="009999"/>
                </a:solidFill>
                <a:latin typeface="Gill Sans MT" pitchFamily="34" charset="-18"/>
              </a:rPr>
              <a:t>Funkční analýza </a:t>
            </a: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v IDEF se sestává z hierarchicky uspořádané sady diagramů a textů s přesně vytvořeným systémem vzájemných odkazů popisujícími funkce organizace či podniku. Primárními modelovacími komponentami jsou funkce a data/objekty, které vzájemně tyto funkce propojují.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endParaRPr lang="cs-CZ" sz="2000" dirty="0" smtClean="0">
              <a:solidFill>
                <a:srgbClr val="5F5F5F"/>
              </a:solidFill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400" dirty="0" smtClean="0">
                <a:solidFill>
                  <a:srgbClr val="009999"/>
                </a:solidFill>
                <a:latin typeface="Gill Sans MT" pitchFamily="34" charset="-18"/>
              </a:rPr>
              <a:t>Prvky diagramu: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funkce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vstupy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výstupy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řízení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mechanismus</a:t>
            </a:r>
          </a:p>
        </p:txBody>
      </p:sp>
      <p:pic>
        <p:nvPicPr>
          <p:cNvPr id="12293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Prvky diagramu IDEF0</a:t>
            </a:r>
            <a:endParaRPr lang="cs-CZ" sz="3200" b="1" smtClean="0">
              <a:latin typeface="Gill Sans MT" pitchFamily="34" charset="-18"/>
            </a:endParaRPr>
          </a:p>
        </p:txBody>
      </p:sp>
      <p:pic>
        <p:nvPicPr>
          <p:cNvPr id="13316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7588" y="1285875"/>
            <a:ext cx="6973887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Hierarchie funkcí</a:t>
            </a:r>
            <a:endParaRPr lang="cs-CZ" sz="3200" b="1" smtClean="0">
              <a:latin typeface="Gill Sans MT" pitchFamily="34" charset="-18"/>
            </a:endParaRPr>
          </a:p>
        </p:txBody>
      </p:sp>
      <p:pic>
        <p:nvPicPr>
          <p:cNvPr id="14340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571500"/>
            <a:ext cx="5305425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Event-driven process chain</a:t>
            </a:r>
            <a:endParaRPr lang="cs-CZ" sz="3200" b="1" smtClean="0">
              <a:latin typeface="Gill Sans MT" pitchFamily="34" charset="-18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9738" y="1214438"/>
            <a:ext cx="8308975" cy="4725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diagramová technika EPC byla vyvinuta v roce 1992 v Institutu hospodářské informatiky při Univerzitě Sársko společně se zaměstnanci firmy SAP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podstata této techniky spočívá v řetězení událostí a funkcí do procesní posloupnosti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výhodou této techniky je bezesporu její jednoduchost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často se proto spíše využívají diagramy eEPC (extendedEPC)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</a:pPr>
            <a:endParaRPr lang="cs-CZ" sz="2000" smtClean="0">
              <a:solidFill>
                <a:srgbClr val="5F5F5F"/>
              </a:solidFill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</a:pPr>
            <a:r>
              <a:rPr lang="cs-CZ" sz="2000" smtClean="0">
                <a:solidFill>
                  <a:srgbClr val="009999"/>
                </a:solidFill>
                <a:latin typeface="Gill Sans MT" pitchFamily="34" charset="-18"/>
              </a:rPr>
              <a:t>Implementace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1800" smtClean="0">
                <a:solidFill>
                  <a:srgbClr val="5F5F5F"/>
                </a:solidFill>
                <a:latin typeface="Gill Sans MT" pitchFamily="34" charset="-18"/>
              </a:rPr>
              <a:t>SAP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1800" smtClean="0">
                <a:solidFill>
                  <a:srgbClr val="5F5F5F"/>
                </a:solidFill>
                <a:latin typeface="Gill Sans MT" pitchFamily="34" charset="-18"/>
              </a:rPr>
              <a:t>ARIS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1800" smtClean="0">
                <a:solidFill>
                  <a:srgbClr val="5F5F5F"/>
                </a:solidFill>
                <a:latin typeface="Gill Sans MT" pitchFamily="34" charset="-18"/>
              </a:rPr>
              <a:t>MS Visio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1800" smtClean="0">
                <a:solidFill>
                  <a:srgbClr val="5F5F5F"/>
                </a:solidFill>
                <a:latin typeface="Gill Sans MT" pitchFamily="34" charset="-18"/>
              </a:rPr>
              <a:t>…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endParaRPr lang="cs-CZ" sz="1800" smtClean="0">
              <a:solidFill>
                <a:srgbClr val="5F5F5F"/>
              </a:solidFill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</a:pPr>
            <a:r>
              <a:rPr lang="cs-CZ" sz="2000" smtClean="0">
                <a:solidFill>
                  <a:srgbClr val="009999"/>
                </a:solidFill>
                <a:latin typeface="Gill Sans MT" pitchFamily="34" charset="-18"/>
              </a:rPr>
              <a:t>Konstrukční prvky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1800" smtClean="0">
                <a:solidFill>
                  <a:srgbClr val="5F5F5F"/>
                </a:solidFill>
                <a:latin typeface="Gill Sans MT" pitchFamily="34" charset="-18"/>
              </a:rPr>
              <a:t>aktivity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1800" smtClean="0">
                <a:solidFill>
                  <a:srgbClr val="5F5F5F"/>
                </a:solidFill>
                <a:latin typeface="Gill Sans MT" pitchFamily="34" charset="-18"/>
              </a:rPr>
              <a:t>události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1800" smtClean="0">
                <a:solidFill>
                  <a:srgbClr val="5F5F5F"/>
                </a:solidFill>
                <a:latin typeface="Gill Sans MT" pitchFamily="34" charset="-18"/>
              </a:rPr>
              <a:t>logické operátory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endParaRPr lang="cs-CZ" sz="1800" smtClean="0">
              <a:solidFill>
                <a:srgbClr val="5F5F5F"/>
              </a:solidFill>
              <a:latin typeface="Gill Sans MT" pitchFamily="34" charset="-18"/>
            </a:endParaRPr>
          </a:p>
        </p:txBody>
      </p:sp>
      <p:pic>
        <p:nvPicPr>
          <p:cNvPr id="15365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Formáty zápisu</a:t>
            </a:r>
            <a:endParaRPr lang="cs-CZ" sz="3200" b="1" smtClean="0">
              <a:latin typeface="Gill Sans MT" pitchFamily="34" charset="-18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9738" y="1214438"/>
            <a:ext cx="8308975" cy="47259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200" dirty="0" smtClean="0">
                <a:solidFill>
                  <a:srgbClr val="5F5F5F"/>
                </a:solidFill>
                <a:latin typeface="Gill Sans MT" pitchFamily="34" charset="-18"/>
              </a:rPr>
              <a:t>Metoda EPC nemá formální zápis nebo schéma, který by mohl sloužit pro přenos mezi různými systémy. 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endParaRPr lang="cs-CZ" sz="2200" dirty="0" smtClean="0">
              <a:solidFill>
                <a:srgbClr val="5F5F5F"/>
              </a:solidFill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200" dirty="0" err="1" smtClean="0">
                <a:solidFill>
                  <a:srgbClr val="009999"/>
                </a:solidFill>
                <a:latin typeface="Gill Sans MT" pitchFamily="34" charset="-18"/>
              </a:rPr>
              <a:t>Proprietární</a:t>
            </a:r>
            <a:r>
              <a:rPr lang="cs-CZ" sz="2200" dirty="0" smtClean="0">
                <a:solidFill>
                  <a:srgbClr val="009999"/>
                </a:solidFill>
                <a:latin typeface="Gill Sans MT" pitchFamily="34" charset="-18"/>
              </a:rPr>
              <a:t> formáty zápisu: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800" dirty="0" err="1" smtClean="0">
                <a:solidFill>
                  <a:srgbClr val="5F5F5F"/>
                </a:solidFill>
                <a:latin typeface="Gill Sans MT" pitchFamily="34" charset="-18"/>
              </a:rPr>
              <a:t>Aris</a:t>
            </a:r>
            <a:r>
              <a:rPr lang="cs-CZ" sz="1800" dirty="0" smtClean="0">
                <a:solidFill>
                  <a:srgbClr val="5F5F5F"/>
                </a:solidFill>
                <a:latin typeface="Gill Sans MT" pitchFamily="34" charset="-18"/>
              </a:rPr>
              <a:t> </a:t>
            </a:r>
            <a:r>
              <a:rPr lang="cs-CZ" sz="1800" dirty="0" err="1" smtClean="0">
                <a:solidFill>
                  <a:srgbClr val="5F5F5F"/>
                </a:solidFill>
                <a:latin typeface="Gill Sans MT" pitchFamily="34" charset="-18"/>
              </a:rPr>
              <a:t>Markup</a:t>
            </a:r>
            <a:r>
              <a:rPr lang="cs-CZ" sz="1800" dirty="0" smtClean="0">
                <a:solidFill>
                  <a:srgbClr val="5F5F5F"/>
                </a:solidFill>
                <a:latin typeface="Gill Sans MT" pitchFamily="34" charset="-18"/>
              </a:rPr>
              <a:t> </a:t>
            </a:r>
            <a:r>
              <a:rPr lang="cs-CZ" sz="1800" dirty="0" err="1" smtClean="0">
                <a:solidFill>
                  <a:srgbClr val="5F5F5F"/>
                </a:solidFill>
                <a:latin typeface="Gill Sans MT" pitchFamily="34" charset="-18"/>
              </a:rPr>
              <a:t>Language</a:t>
            </a:r>
            <a:r>
              <a:rPr lang="cs-CZ" sz="1800" dirty="0" smtClean="0">
                <a:solidFill>
                  <a:srgbClr val="5F5F5F"/>
                </a:solidFill>
                <a:latin typeface="Gill Sans MT" pitchFamily="34" charset="-18"/>
              </a:rPr>
              <a:t> (AML)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800" dirty="0" smtClean="0">
                <a:solidFill>
                  <a:srgbClr val="5F5F5F"/>
                </a:solidFill>
                <a:latin typeface="Gill Sans MT" pitchFamily="34" charset="-18"/>
              </a:rPr>
              <a:t>EPC </a:t>
            </a:r>
            <a:r>
              <a:rPr lang="cs-CZ" sz="1800" dirty="0" err="1" smtClean="0">
                <a:solidFill>
                  <a:srgbClr val="5F5F5F"/>
                </a:solidFill>
                <a:latin typeface="Gill Sans MT" pitchFamily="34" charset="-18"/>
              </a:rPr>
              <a:t>Markup</a:t>
            </a:r>
            <a:r>
              <a:rPr lang="cs-CZ" sz="1800" dirty="0" smtClean="0">
                <a:solidFill>
                  <a:srgbClr val="5F5F5F"/>
                </a:solidFill>
                <a:latin typeface="Gill Sans MT" pitchFamily="34" charset="-18"/>
              </a:rPr>
              <a:t> </a:t>
            </a:r>
            <a:r>
              <a:rPr lang="cs-CZ" sz="1800" dirty="0" err="1" smtClean="0">
                <a:solidFill>
                  <a:srgbClr val="5F5F5F"/>
                </a:solidFill>
                <a:latin typeface="Gill Sans MT" pitchFamily="34" charset="-18"/>
              </a:rPr>
              <a:t>Language</a:t>
            </a:r>
            <a:r>
              <a:rPr lang="cs-CZ" sz="1800" dirty="0" smtClean="0">
                <a:solidFill>
                  <a:srgbClr val="5F5F5F"/>
                </a:solidFill>
                <a:latin typeface="Gill Sans MT" pitchFamily="34" charset="-18"/>
              </a:rPr>
              <a:t> (EPML)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800" dirty="0" smtClean="0">
                <a:solidFill>
                  <a:srgbClr val="5F5F5F"/>
                </a:solidFill>
                <a:latin typeface="Gill Sans MT" pitchFamily="34" charset="-18"/>
              </a:rPr>
              <a:t>Microsoft Visio </a:t>
            </a:r>
            <a:r>
              <a:rPr lang="cs-CZ" sz="1800" dirty="0" err="1" smtClean="0">
                <a:solidFill>
                  <a:srgbClr val="5F5F5F"/>
                </a:solidFill>
                <a:latin typeface="Gill Sans MT" pitchFamily="34" charset="-18"/>
              </a:rPr>
              <a:t>Drawing</a:t>
            </a:r>
            <a:r>
              <a:rPr lang="cs-CZ" sz="1800" dirty="0" smtClean="0">
                <a:solidFill>
                  <a:srgbClr val="5F5F5F"/>
                </a:solidFill>
                <a:latin typeface="Gill Sans MT" pitchFamily="34" charset="-18"/>
              </a:rPr>
              <a:t> </a:t>
            </a:r>
            <a:r>
              <a:rPr lang="cs-CZ" sz="1800" dirty="0" err="1" smtClean="0">
                <a:solidFill>
                  <a:srgbClr val="5F5F5F"/>
                </a:solidFill>
                <a:latin typeface="Gill Sans MT" pitchFamily="34" charset="-18"/>
              </a:rPr>
              <a:t>File</a:t>
            </a:r>
            <a:r>
              <a:rPr lang="cs-CZ" sz="1800" dirty="0" smtClean="0">
                <a:solidFill>
                  <a:srgbClr val="5F5F5F"/>
                </a:solidFill>
                <a:latin typeface="Gill Sans MT" pitchFamily="34" charset="-18"/>
              </a:rPr>
              <a:t> (VDX)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800" dirty="0" smtClean="0">
                <a:solidFill>
                  <a:srgbClr val="5F5F5F"/>
                </a:solidFill>
                <a:latin typeface="Gill Sans MT" pitchFamily="34" charset="-18"/>
              </a:rPr>
              <a:t>…</a:t>
            </a:r>
            <a:endParaRPr lang="cs-CZ" sz="1600" dirty="0" smtClean="0">
              <a:solidFill>
                <a:srgbClr val="5F5F5F"/>
              </a:solidFill>
              <a:latin typeface="Gill Sans MT" pitchFamily="34" charset="-18"/>
            </a:endParaRPr>
          </a:p>
        </p:txBody>
      </p:sp>
      <p:pic>
        <p:nvPicPr>
          <p:cNvPr id="16389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Konstrukční prvky diagramu</a:t>
            </a:r>
            <a:endParaRPr lang="cs-CZ" sz="3200" b="1" smtClean="0">
              <a:latin typeface="Gill Sans MT" pitchFamily="34" charset="-18"/>
            </a:endParaRPr>
          </a:p>
        </p:txBody>
      </p:sp>
      <p:pic>
        <p:nvPicPr>
          <p:cNvPr id="17412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1785938"/>
            <a:ext cx="3214688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3" y="1357313"/>
            <a:ext cx="2581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lista-UEI-zn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Aris Framework</a:t>
            </a:r>
            <a:endParaRPr lang="cs-CZ" sz="3200" b="1" smtClean="0">
              <a:latin typeface="Gill Sans MT" pitchFamily="34" charset="-18"/>
            </a:endParaRPr>
          </a:p>
        </p:txBody>
      </p:sp>
      <p:pic>
        <p:nvPicPr>
          <p:cNvPr id="1029" name="Picture 5" descr="lista-FE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28625" y="1214438"/>
          <a:ext cx="8047038" cy="5068887"/>
        </p:xfrm>
        <a:graphic>
          <a:graphicData uri="http://schemas.openxmlformats.org/presentationml/2006/ole">
            <p:oleObj spid="_x0000_s1026" name="Visio" r:id="rId6" imgW="8849439" imgH="5573363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EPC – I.</a:t>
            </a:r>
            <a:endParaRPr lang="cs-CZ" sz="3200" b="1" smtClean="0">
              <a:latin typeface="Gill Sans MT" pitchFamily="34" charset="-18"/>
            </a:endParaRPr>
          </a:p>
        </p:txBody>
      </p:sp>
      <p:pic>
        <p:nvPicPr>
          <p:cNvPr id="18436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642938"/>
            <a:ext cx="6191250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EPC – II.</a:t>
            </a:r>
            <a:endParaRPr lang="cs-CZ" sz="3200" b="1" smtClean="0">
              <a:latin typeface="Gill Sans MT" pitchFamily="34" charset="-18"/>
            </a:endParaRPr>
          </a:p>
        </p:txBody>
      </p:sp>
      <p:pic>
        <p:nvPicPr>
          <p:cNvPr id="19460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571500"/>
            <a:ext cx="615315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Petriho sítě (PN)</a:t>
            </a:r>
            <a:endParaRPr lang="cs-CZ" sz="3200" b="1" smtClean="0">
              <a:latin typeface="Gill Sans MT" pitchFamily="34" charset="-18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9738" y="1214438"/>
            <a:ext cx="8308975" cy="4725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</a:pPr>
            <a:r>
              <a:rPr lang="cs-CZ" sz="2400" smtClean="0">
                <a:solidFill>
                  <a:srgbClr val="009999"/>
                </a:solidFill>
                <a:latin typeface="Gill Sans MT" pitchFamily="34" charset="-18"/>
              </a:rPr>
              <a:t>Prvky PN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Místo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Přechod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Token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endParaRPr lang="cs-CZ" sz="2000" smtClean="0">
              <a:solidFill>
                <a:srgbClr val="5F5F5F"/>
              </a:solidFill>
              <a:latin typeface="Gill Sans MT" pitchFamily="34" charset="-18"/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endParaRPr lang="en-US" sz="2000" smtClean="0">
              <a:solidFill>
                <a:srgbClr val="5F5F5F"/>
              </a:solidFill>
              <a:latin typeface="Gill Sans MT" pitchFamily="34" charset="-18"/>
            </a:endParaRPr>
          </a:p>
        </p:txBody>
      </p:sp>
      <p:pic>
        <p:nvPicPr>
          <p:cNvPr id="20485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5" y="1500188"/>
            <a:ext cx="3657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2714625"/>
            <a:ext cx="7500937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Obsah</a:t>
            </a:r>
            <a:endParaRPr lang="cs-CZ" sz="3200" b="1" smtClean="0">
              <a:latin typeface="Gill Sans MT" pitchFamily="34" charset="-1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9738" y="1214438"/>
            <a:ext cx="8308975" cy="4725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400" smtClean="0">
                <a:solidFill>
                  <a:srgbClr val="5F5F5F"/>
                </a:solidFill>
                <a:latin typeface="Gill Sans MT" pitchFamily="34" charset="-18"/>
              </a:rPr>
              <a:t>Modelování podnikových procesů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Účel byznys modelování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Ontologie procesního inženýrství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Přístupy, postupy a typy modelovacích metod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400" smtClean="0">
                <a:solidFill>
                  <a:srgbClr val="5F5F5F"/>
                </a:solidFill>
                <a:latin typeface="Gill Sans MT" pitchFamily="34" charset="-18"/>
              </a:rPr>
              <a:t>Metody modelování podnikových procesů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IDEF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UML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Event-driven process chain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Petriho sítě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endParaRPr lang="cs-CZ" sz="1600" smtClean="0">
              <a:solidFill>
                <a:srgbClr val="5F5F5F"/>
              </a:solidFill>
              <a:latin typeface="Gill Sans MT" pitchFamily="34" charset="-18"/>
            </a:endParaRPr>
          </a:p>
        </p:txBody>
      </p:sp>
      <p:pic>
        <p:nvPicPr>
          <p:cNvPr id="4101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Mapování EPC na PN</a:t>
            </a:r>
            <a:endParaRPr lang="cs-CZ" sz="3200" b="1" smtClean="0">
              <a:latin typeface="Gill Sans MT" pitchFamily="34" charset="-18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9738" y="1928813"/>
            <a:ext cx="8308975" cy="40116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-18"/>
              </a:rPr>
              <a:t>Formální definice sémantiky EPC lze dosáhnout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-18"/>
              </a:rPr>
              <a:t>přemapováním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-18"/>
              </a:rPr>
              <a:t> na již existující formalizmus, v našem případě na </a:t>
            </a:r>
            <a:r>
              <a:rPr lang="cs-CZ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-18"/>
              </a:rPr>
              <a:t>Petriho</a:t>
            </a:r>
            <a:r>
              <a:rPr lang="cs-CZ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itchFamily="34" charset="-18"/>
              </a:rPr>
              <a:t> sítě.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endParaRPr lang="cs-CZ" sz="2400" dirty="0" smtClean="0">
              <a:solidFill>
                <a:srgbClr val="009999"/>
              </a:solidFill>
              <a:latin typeface="Gill Sans MT" pitchFamily="34" charset="-18"/>
            </a:endParaRP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400" dirty="0" smtClean="0">
                <a:solidFill>
                  <a:srgbClr val="009999"/>
                </a:solidFill>
                <a:latin typeface="Gill Sans MT" pitchFamily="34" charset="-18"/>
              </a:rPr>
              <a:t>Podstata mapování</a:t>
            </a:r>
          </a:p>
          <a:p>
            <a:pPr marL="857250" lvl="1" indent="-45720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Událost = místo</a:t>
            </a:r>
          </a:p>
          <a:p>
            <a:pPr marL="857250" lvl="1" indent="-45720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Funkce = přechod</a:t>
            </a:r>
          </a:p>
          <a:p>
            <a:pPr marL="857250" lvl="1" indent="-45720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endParaRPr lang="cs-CZ" sz="2000" dirty="0" smtClean="0">
              <a:solidFill>
                <a:srgbClr val="5F5F5F"/>
              </a:solidFill>
              <a:latin typeface="Gill Sans MT" pitchFamily="34" charset="-18"/>
            </a:endParaRP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400" dirty="0" smtClean="0">
                <a:solidFill>
                  <a:srgbClr val="009999"/>
                </a:solidFill>
                <a:latin typeface="Gill Sans MT" pitchFamily="34" charset="-18"/>
              </a:rPr>
              <a:t>Mapování konektorů</a:t>
            </a:r>
          </a:p>
          <a:p>
            <a:pPr marL="857250" lvl="1" indent="-45720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Viz dále</a:t>
            </a:r>
          </a:p>
          <a:p>
            <a:pPr marL="857250" lvl="1" indent="-45720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endParaRPr lang="cs-CZ" sz="2000" dirty="0" smtClean="0">
              <a:solidFill>
                <a:srgbClr val="5F5F5F"/>
              </a:solidFill>
              <a:latin typeface="Gill Sans MT" pitchFamily="34" charset="-18"/>
            </a:endParaRPr>
          </a:p>
        </p:txBody>
      </p:sp>
      <p:pic>
        <p:nvPicPr>
          <p:cNvPr id="21509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Mapování EPC na PN</a:t>
            </a:r>
            <a:endParaRPr lang="cs-CZ" sz="3200" b="1" smtClean="0">
              <a:latin typeface="Gill Sans MT" pitchFamily="34" charset="-18"/>
            </a:endParaRPr>
          </a:p>
        </p:txBody>
      </p:sp>
      <p:pic>
        <p:nvPicPr>
          <p:cNvPr id="22532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500" y="2500313"/>
            <a:ext cx="56959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Mapování EPC na PN</a:t>
            </a:r>
            <a:endParaRPr lang="cs-CZ" sz="3200" b="1" smtClean="0">
              <a:latin typeface="Gill Sans MT" pitchFamily="34" charset="-18"/>
            </a:endParaRPr>
          </a:p>
        </p:txBody>
      </p:sp>
      <p:pic>
        <p:nvPicPr>
          <p:cNvPr id="23556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5900" y="1600200"/>
            <a:ext cx="6172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Mapování EPC na PN</a:t>
            </a:r>
            <a:endParaRPr lang="cs-CZ" sz="3200" b="1" smtClean="0">
              <a:latin typeface="Gill Sans MT" pitchFamily="34" charset="-18"/>
            </a:endParaRPr>
          </a:p>
        </p:txBody>
      </p:sp>
      <p:pic>
        <p:nvPicPr>
          <p:cNvPr id="24580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1714500"/>
            <a:ext cx="8128000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UML (Unified Modeling Language)</a:t>
            </a:r>
            <a:endParaRPr lang="cs-CZ" sz="3200" b="1" smtClean="0">
              <a:latin typeface="Gill Sans MT" pitchFamily="34" charset="-18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9738" y="1928813"/>
            <a:ext cx="8308975" cy="4011612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400" dirty="0" smtClean="0">
                <a:solidFill>
                  <a:srgbClr val="5F5F5F"/>
                </a:solidFill>
                <a:latin typeface="Gill Sans MT" pitchFamily="34" charset="-18"/>
              </a:rPr>
              <a:t>UML je jazyk umožňující specifikaci, vizualizaci, konstrukci a dokumentaci artefaktů softwarového systému.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endParaRPr lang="cs-CZ" sz="2000" dirty="0" smtClean="0">
              <a:solidFill>
                <a:srgbClr val="5F5F5F"/>
              </a:solidFill>
              <a:latin typeface="Gill Sans MT" pitchFamily="34" charset="-18"/>
            </a:endParaRP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Specifikace vyjadřuje zásadu vytvoření přesných, jednoznačných a úplných modelů softwarového procesu.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Vizualizace znamená, že se jedná o grafický jazyk.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Konstrukce odpovídá požadavku přímého napojení jazyka na širokou škálu programovacích jazyků</a:t>
            </a:r>
            <a:r>
              <a:rPr lang="cs-CZ" sz="1600" dirty="0" smtClean="0">
                <a:solidFill>
                  <a:srgbClr val="5F5F5F"/>
                </a:solidFill>
                <a:latin typeface="Gill Sans MT" pitchFamily="34" charset="-18"/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endParaRPr lang="cs-CZ" sz="2000" dirty="0" smtClean="0">
              <a:solidFill>
                <a:srgbClr val="5F5F5F"/>
              </a:solidFill>
              <a:latin typeface="Gill Sans MT" pitchFamily="34" charset="-18"/>
            </a:endParaRPr>
          </a:p>
        </p:txBody>
      </p:sp>
      <p:pic>
        <p:nvPicPr>
          <p:cNvPr id="25605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Diagramy UML</a:t>
            </a:r>
            <a:endParaRPr lang="cs-CZ" sz="3200" b="1" smtClean="0">
              <a:latin typeface="Gill Sans MT" pitchFamily="34" charset="-18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9738" y="1428750"/>
            <a:ext cx="8308975" cy="45116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UML se skládá z řady diagramů umožňujících postihnout různé aspekty systému.  Jedná se celkem o čtyři základní náhledy a k nim přiřazené diagramy: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endParaRPr lang="cs-CZ" sz="2000" dirty="0" smtClean="0">
              <a:solidFill>
                <a:srgbClr val="5F5F5F"/>
              </a:solidFill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009999"/>
                </a:solidFill>
                <a:latin typeface="Gill Sans MT" pitchFamily="34" charset="-18"/>
              </a:rPr>
              <a:t>Funkční náhled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600" dirty="0" smtClean="0">
                <a:solidFill>
                  <a:srgbClr val="5F5F5F"/>
                </a:solidFill>
                <a:latin typeface="Gill Sans MT" pitchFamily="34" charset="-18"/>
              </a:rPr>
              <a:t>Diagram případů užití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009999"/>
                </a:solidFill>
                <a:latin typeface="Gill Sans MT" pitchFamily="34" charset="-18"/>
              </a:rPr>
              <a:t>Logický náhled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600" dirty="0" smtClean="0">
                <a:solidFill>
                  <a:srgbClr val="5F5F5F"/>
                </a:solidFill>
                <a:latin typeface="Gill Sans MT" pitchFamily="34" charset="-18"/>
              </a:rPr>
              <a:t>Diagram tříd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600" dirty="0" smtClean="0">
                <a:solidFill>
                  <a:srgbClr val="5F5F5F"/>
                </a:solidFill>
                <a:latin typeface="Gill Sans MT" pitchFamily="34" charset="-18"/>
              </a:rPr>
              <a:t>Objektový diagram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009999"/>
                </a:solidFill>
                <a:latin typeface="Gill Sans MT" pitchFamily="34" charset="-18"/>
              </a:rPr>
              <a:t>Dynamický náhled popisující chování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600" dirty="0" smtClean="0">
                <a:solidFill>
                  <a:srgbClr val="5F5F5F"/>
                </a:solidFill>
                <a:latin typeface="Gill Sans MT" pitchFamily="34" charset="-18"/>
              </a:rPr>
              <a:t>Stavový diagram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600" dirty="0" smtClean="0">
                <a:solidFill>
                  <a:srgbClr val="5F5F5F"/>
                </a:solidFill>
                <a:latin typeface="Gill Sans MT" pitchFamily="34" charset="-18"/>
              </a:rPr>
              <a:t>Diagram aktivit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600" dirty="0" smtClean="0">
                <a:solidFill>
                  <a:srgbClr val="5F5F5F"/>
                </a:solidFill>
                <a:latin typeface="Gill Sans MT" pitchFamily="34" charset="-18"/>
              </a:rPr>
              <a:t>Interakční diagramy</a:t>
            </a:r>
          </a:p>
          <a:p>
            <a:pPr lvl="2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600" dirty="0" smtClean="0">
                <a:solidFill>
                  <a:srgbClr val="5F5F5F"/>
                </a:solidFill>
                <a:latin typeface="Gill Sans MT" pitchFamily="34" charset="-18"/>
              </a:rPr>
              <a:t>Sekvenční diagramy</a:t>
            </a:r>
          </a:p>
          <a:p>
            <a:pPr lvl="2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600" dirty="0" smtClean="0">
                <a:solidFill>
                  <a:srgbClr val="5F5F5F"/>
                </a:solidFill>
                <a:latin typeface="Gill Sans MT" pitchFamily="34" charset="-18"/>
              </a:rPr>
              <a:t>Diagramy spolupráce</a:t>
            </a:r>
          </a:p>
          <a:p>
            <a:pPr marL="457200" indent="-45720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009999"/>
                </a:solidFill>
                <a:latin typeface="Gill Sans MT" pitchFamily="34" charset="-18"/>
              </a:rPr>
              <a:t>Implementační náhled</a:t>
            </a:r>
          </a:p>
          <a:p>
            <a:pPr marL="857250" lvl="1" indent="-45720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600" dirty="0" smtClean="0">
                <a:solidFill>
                  <a:srgbClr val="5F5F5F"/>
                </a:solidFill>
                <a:latin typeface="Gill Sans MT" pitchFamily="34" charset="-18"/>
              </a:rPr>
              <a:t>Diagram komponent</a:t>
            </a:r>
          </a:p>
          <a:p>
            <a:pPr marL="857250" lvl="1" indent="-45720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1600" dirty="0" smtClean="0">
                <a:solidFill>
                  <a:srgbClr val="5F5F5F"/>
                </a:solidFill>
                <a:latin typeface="Gill Sans MT" pitchFamily="34" charset="-18"/>
              </a:rPr>
              <a:t>Diagram rozmístění</a:t>
            </a:r>
          </a:p>
        </p:txBody>
      </p:sp>
      <p:pic>
        <p:nvPicPr>
          <p:cNvPr id="26629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UML Activity diagram</a:t>
            </a:r>
            <a:endParaRPr lang="cs-CZ" sz="3200" b="1" smtClean="0">
              <a:latin typeface="Gill Sans MT" pitchFamily="34" charset="-18"/>
            </a:endParaRPr>
          </a:p>
        </p:txBody>
      </p:sp>
      <p:pic>
        <p:nvPicPr>
          <p:cNvPr id="27652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1106488"/>
            <a:ext cx="276225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5" y="928688"/>
            <a:ext cx="3786188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Účel byznys modelování</a:t>
            </a:r>
            <a:endParaRPr lang="cs-CZ" sz="3200" b="1" smtClean="0">
              <a:latin typeface="Gill Sans MT" pitchFamily="34" charset="-18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9738" y="1214438"/>
            <a:ext cx="8308975" cy="47259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</a:pPr>
            <a:r>
              <a:rPr lang="cs-CZ" sz="2400" smtClean="0">
                <a:solidFill>
                  <a:srgbClr val="009999"/>
                </a:solidFill>
                <a:latin typeface="Gill Sans MT" pitchFamily="34" charset="-18"/>
              </a:rPr>
              <a:t>BPR (Business Process Re-engineering)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zaměřuje se na zásadní přehodnocení a radikální přeměna (redesign) podnikových procesů tak, aby mohlo být dosaženo dramatického zdokonalení z hlediska kritických měřítek výkonnosti, jako jsou náklady, kvalita, služby a rychlost.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endParaRPr lang="cs-CZ" sz="2000" smtClean="0">
              <a:solidFill>
                <a:srgbClr val="5F5F5F"/>
              </a:solidFill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</a:pPr>
            <a:r>
              <a:rPr lang="cs-CZ" sz="2400" smtClean="0">
                <a:solidFill>
                  <a:srgbClr val="009999"/>
                </a:solidFill>
                <a:latin typeface="Gill Sans MT" pitchFamily="34" charset="-18"/>
              </a:rPr>
              <a:t>ERP (Enterprise Resource Planning)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informační systém, který integruje a automatizuje velké množství procesů souvisejících s produkčními činnostmi podniku. Typicky se jedná o výrobu, logistiku, distribuci, správu majetku, prodej, fakturaci, a účetnictví.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endParaRPr lang="cs-CZ" sz="2000" smtClean="0">
              <a:solidFill>
                <a:srgbClr val="5F5F5F"/>
              </a:solidFill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</a:pPr>
            <a:r>
              <a:rPr lang="cs-CZ" sz="2400" smtClean="0">
                <a:solidFill>
                  <a:srgbClr val="009999"/>
                </a:solidFill>
                <a:latin typeface="Gill Sans MT" pitchFamily="34" charset="-18"/>
              </a:rPr>
              <a:t>WFM (Workflow Management)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systémy reprezentující generické softwarové nástroje pro definici, správu, realizaci a vlastní řízení podnikových procesů.</a:t>
            </a:r>
          </a:p>
        </p:txBody>
      </p:sp>
      <p:pic>
        <p:nvPicPr>
          <p:cNvPr id="5125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Účel byznys modelování</a:t>
            </a:r>
            <a:endParaRPr lang="cs-CZ" sz="3200" b="1" smtClean="0">
              <a:latin typeface="Gill Sans MT" pitchFamily="34" charset="-18"/>
            </a:endParaRPr>
          </a:p>
        </p:txBody>
      </p:sp>
      <p:pic>
        <p:nvPicPr>
          <p:cNvPr id="6148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Obrázek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63" y="1214438"/>
            <a:ext cx="659606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Ontologie procesního inženýrství</a:t>
            </a:r>
            <a:endParaRPr lang="cs-CZ" sz="3200" b="1" smtClean="0">
              <a:latin typeface="Gill Sans MT" pitchFamily="34" charset="-18"/>
            </a:endParaRPr>
          </a:p>
        </p:txBody>
      </p:sp>
      <p:pic>
        <p:nvPicPr>
          <p:cNvPr id="7172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1285875"/>
            <a:ext cx="7596187" cy="425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Postup návrhu byznys procesu</a:t>
            </a:r>
            <a:endParaRPr lang="cs-CZ" sz="3200" b="1" smtClean="0">
              <a:latin typeface="Gill Sans MT" pitchFamily="34" charset="-18"/>
            </a:endParaRPr>
          </a:p>
        </p:txBody>
      </p:sp>
      <p:pic>
        <p:nvPicPr>
          <p:cNvPr id="8196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1785938"/>
            <a:ext cx="76454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Přístupy k modelování procesů</a:t>
            </a:r>
            <a:endParaRPr lang="cs-CZ" sz="3200" b="1" smtClean="0">
              <a:latin typeface="Gill Sans MT" pitchFamily="34" charset="-1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9738" y="1785938"/>
            <a:ext cx="8308975" cy="41544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400" dirty="0" smtClean="0">
                <a:solidFill>
                  <a:srgbClr val="009999"/>
                </a:solidFill>
                <a:latin typeface="Gill Sans MT" pitchFamily="34" charset="-18"/>
              </a:rPr>
              <a:t>Funkční přístup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zaměřen na funkce, jejich strukturování, vstupy a výstupy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endParaRPr lang="cs-CZ" sz="2000" dirty="0" smtClean="0">
              <a:solidFill>
                <a:srgbClr val="5F5F5F"/>
              </a:solidFill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400" dirty="0" smtClean="0">
                <a:solidFill>
                  <a:srgbClr val="009999"/>
                </a:solidFill>
                <a:latin typeface="Gill Sans MT" pitchFamily="34" charset="-18"/>
              </a:rPr>
              <a:t>Přístup specifikací chování 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zaměřen na řídící aspekt vykonávání procesu cestou stanovení událostí a podmínek, za kterých mohou být jednotlivé aktivity prováděny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endParaRPr lang="cs-CZ" sz="2000" dirty="0" smtClean="0">
              <a:solidFill>
                <a:srgbClr val="5F5F5F"/>
              </a:solidFill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400" dirty="0" smtClean="0">
                <a:solidFill>
                  <a:srgbClr val="009999"/>
                </a:solidFill>
                <a:latin typeface="Gill Sans MT" pitchFamily="34" charset="-18"/>
              </a:rPr>
              <a:t>Strukturální přístup </a:t>
            </a:r>
          </a:p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zaměřen na statický aspekt procesu, který postihuje entity a zdroje vystupující v procesu včetně jejich atributů, činností (služeb) a vzájemných vazeb</a:t>
            </a:r>
          </a:p>
        </p:txBody>
      </p:sp>
      <p:pic>
        <p:nvPicPr>
          <p:cNvPr id="9221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349250"/>
            <a:ext cx="86741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Formální vs. Neformální modelovací metody</a:t>
            </a:r>
            <a:endParaRPr lang="cs-CZ" sz="3200" b="1" smtClean="0">
              <a:latin typeface="Gill Sans MT" pitchFamily="34" charset="-18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9738" y="1357313"/>
            <a:ext cx="8308975" cy="45831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</a:pPr>
            <a:r>
              <a:rPr lang="cs-CZ" sz="2400" smtClean="0">
                <a:solidFill>
                  <a:srgbClr val="009999"/>
                </a:solidFill>
                <a:latin typeface="Gill Sans MT" pitchFamily="34" charset="-18"/>
              </a:rPr>
              <a:t>Neformální metody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nejsou jednoznačné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používají přirozený jazyk, obrázky, tabulky a další modelovací prostředky, které umožňují popsat model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bývají strukturované i standardizované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endParaRPr lang="cs-CZ" sz="1600" smtClean="0">
              <a:solidFill>
                <a:srgbClr val="5F5F5F"/>
              </a:solidFill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</a:pPr>
            <a:r>
              <a:rPr lang="cs-CZ" sz="2400" smtClean="0">
                <a:solidFill>
                  <a:srgbClr val="009999"/>
                </a:solidFill>
                <a:latin typeface="Gill Sans MT" pitchFamily="34" charset="-18"/>
              </a:rPr>
              <a:t>Formální metody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jsou jednoznačně specifikované - formalismus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mají precizní syntaxi i sémantiku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endParaRPr lang="cs-CZ" sz="1600" smtClean="0">
              <a:solidFill>
                <a:srgbClr val="5F5F5F"/>
              </a:solidFill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</a:pPr>
            <a:r>
              <a:rPr lang="cs-CZ" sz="2400" smtClean="0">
                <a:solidFill>
                  <a:srgbClr val="009999"/>
                </a:solidFill>
                <a:latin typeface="Gill Sans MT" pitchFamily="34" charset="-18"/>
              </a:rPr>
              <a:t>Semiformální metody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nejčastěji mají přesně danou syntaxi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</a:pPr>
            <a:r>
              <a:rPr lang="cs-CZ" sz="2000" smtClean="0">
                <a:solidFill>
                  <a:srgbClr val="5F5F5F"/>
                </a:solidFill>
                <a:latin typeface="Gill Sans MT" pitchFamily="34" charset="-18"/>
              </a:rPr>
              <a:t>sémantika nebývá precizně specifikována </a:t>
            </a:r>
          </a:p>
        </p:txBody>
      </p:sp>
      <p:pic>
        <p:nvPicPr>
          <p:cNvPr id="10245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ista-UEI-zn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5" y="5492750"/>
            <a:ext cx="914082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116013" y="349250"/>
            <a:ext cx="7772400" cy="847725"/>
          </a:xfrm>
        </p:spPr>
        <p:txBody>
          <a:bodyPr/>
          <a:lstStyle/>
          <a:p>
            <a:pPr algn="r" eaLnBrk="1" hangingPunct="1"/>
            <a:r>
              <a:rPr lang="cs-CZ" sz="3200" b="1" smtClean="0">
                <a:solidFill>
                  <a:srgbClr val="009999"/>
                </a:solidFill>
                <a:latin typeface="Gill Sans MT" pitchFamily="34" charset="-18"/>
              </a:rPr>
              <a:t>IDEF (Integration DEFinition)</a:t>
            </a:r>
            <a:endParaRPr lang="cs-CZ" sz="3200" b="1" smtClean="0">
              <a:latin typeface="Gill Sans MT" pitchFamily="34" charset="-18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9738" y="1214438"/>
            <a:ext cx="8308975" cy="47259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400" dirty="0" smtClean="0">
                <a:solidFill>
                  <a:srgbClr val="009999"/>
                </a:solidFill>
                <a:latin typeface="Gill Sans MT" pitchFamily="34" charset="-18"/>
              </a:rPr>
              <a:t>IDEF </a:t>
            </a: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 je soubor integrovaných definičních jazyků, který byl pro potřeby systémového inženýrství vyvinut na přelomu sedmdesátých let ve spolupráci amerického letectva a společnosti ICAM (</a:t>
            </a:r>
            <a:r>
              <a:rPr lang="cs-CZ" sz="2000" dirty="0" err="1" smtClean="0">
                <a:solidFill>
                  <a:srgbClr val="5F5F5F"/>
                </a:solidFill>
                <a:latin typeface="Gill Sans MT" pitchFamily="34" charset="-18"/>
              </a:rPr>
              <a:t>Integrated</a:t>
            </a: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 </a:t>
            </a:r>
            <a:r>
              <a:rPr lang="cs-CZ" sz="2000" dirty="0" err="1" smtClean="0">
                <a:solidFill>
                  <a:srgbClr val="5F5F5F"/>
                </a:solidFill>
                <a:latin typeface="Gill Sans MT" pitchFamily="34" charset="-18"/>
              </a:rPr>
              <a:t>Computer</a:t>
            </a: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 </a:t>
            </a:r>
            <a:r>
              <a:rPr lang="cs-CZ" sz="2000" dirty="0" err="1" smtClean="0">
                <a:solidFill>
                  <a:srgbClr val="5F5F5F"/>
                </a:solidFill>
                <a:latin typeface="Gill Sans MT" pitchFamily="34" charset="-18"/>
              </a:rPr>
              <a:t>Aided</a:t>
            </a: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 </a:t>
            </a:r>
            <a:r>
              <a:rPr lang="cs-CZ" sz="2000" dirty="0" err="1" smtClean="0">
                <a:solidFill>
                  <a:srgbClr val="5F5F5F"/>
                </a:solidFill>
                <a:latin typeface="Gill Sans MT" pitchFamily="34" charset="-18"/>
              </a:rPr>
              <a:t>Manufacturing</a:t>
            </a: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). V dnešní době IDEF udržuje a dále rozšiřuje organizace </a:t>
            </a:r>
            <a:r>
              <a:rPr lang="cs-CZ" sz="2000" dirty="0" err="1" smtClean="0">
                <a:solidFill>
                  <a:srgbClr val="5F5F5F"/>
                </a:solidFill>
                <a:latin typeface="Gill Sans MT" pitchFamily="34" charset="-18"/>
              </a:rPr>
              <a:t>Knowledge</a:t>
            </a: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 </a:t>
            </a:r>
            <a:r>
              <a:rPr lang="cs-CZ" sz="2000" dirty="0" err="1" smtClean="0">
                <a:solidFill>
                  <a:srgbClr val="5F5F5F"/>
                </a:solidFill>
                <a:latin typeface="Gill Sans MT" pitchFamily="34" charset="-18"/>
              </a:rPr>
              <a:t>Based</a:t>
            </a: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 </a:t>
            </a:r>
            <a:r>
              <a:rPr lang="cs-CZ" sz="2000" dirty="0" err="1" smtClean="0">
                <a:solidFill>
                  <a:srgbClr val="5F5F5F"/>
                </a:solidFill>
                <a:latin typeface="Gill Sans MT" pitchFamily="34" charset="-18"/>
              </a:rPr>
              <a:t>Systems</a:t>
            </a: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, </a:t>
            </a:r>
            <a:r>
              <a:rPr lang="cs-CZ" sz="2000" dirty="0" err="1" smtClean="0">
                <a:solidFill>
                  <a:srgbClr val="5F5F5F"/>
                </a:solidFill>
                <a:latin typeface="Gill Sans MT" pitchFamily="34" charset="-18"/>
              </a:rPr>
              <a:t>Inc</a:t>
            </a: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., která stojí za vývojem nové generace metod IDEF3, IDEF4 a IDEF5.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endParaRPr lang="cs-CZ" sz="2000" dirty="0" smtClean="0">
              <a:solidFill>
                <a:srgbClr val="5F5F5F"/>
              </a:solidFill>
              <a:latin typeface="Gill Sans MT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buFontTx/>
              <a:buNone/>
              <a:defRPr/>
            </a:pPr>
            <a:r>
              <a:rPr lang="cs-CZ" sz="2400" dirty="0" smtClean="0">
                <a:solidFill>
                  <a:srgbClr val="009999"/>
                </a:solidFill>
                <a:latin typeface="Gill Sans MT" pitchFamily="34" charset="-18"/>
              </a:rPr>
              <a:t>Skládá se z: 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IDEF0 – funkční model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IDEF1 – informační model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IDEF2 – dynamický model,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IDEF3 – popis procesů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IDEF4 – OO analýza a návrh SW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IDEF5 – správa ontologií</a:t>
            </a:r>
          </a:p>
          <a:p>
            <a:pPr lvl="1" eaLnBrk="1" hangingPunct="1">
              <a:lnSpc>
                <a:spcPct val="80000"/>
              </a:lnSpc>
              <a:spcBef>
                <a:spcPct val="30000"/>
              </a:spcBef>
              <a:buClr>
                <a:srgbClr val="009999"/>
              </a:buClr>
              <a:defRPr/>
            </a:pPr>
            <a:r>
              <a:rPr lang="cs-CZ" sz="2000" dirty="0" smtClean="0">
                <a:solidFill>
                  <a:srgbClr val="5F5F5F"/>
                </a:solidFill>
                <a:latin typeface="Gill Sans MT" pitchFamily="34" charset="-18"/>
              </a:rPr>
              <a:t>IDEF6-IDEF14 – např. modelování sítí, uživatelského rozhraní, 			         organizace</a:t>
            </a:r>
            <a:endParaRPr lang="cs-CZ" sz="1600" dirty="0" smtClean="0">
              <a:solidFill>
                <a:srgbClr val="5F5F5F"/>
              </a:solidFill>
              <a:latin typeface="Gill Sans MT" pitchFamily="34" charset="-18"/>
            </a:endParaRPr>
          </a:p>
        </p:txBody>
      </p:sp>
      <p:pic>
        <p:nvPicPr>
          <p:cNvPr id="11269" name="Picture 5" descr="lista-F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" y="0"/>
            <a:ext cx="9140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7770</TotalTime>
  <Words>846</Words>
  <Application>Microsoft Office PowerPoint</Application>
  <PresentationFormat>Předvádění na obrazovce (4:3)</PresentationFormat>
  <Paragraphs>174</Paragraphs>
  <Slides>26</Slides>
  <Notes>26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Times New Roman</vt:lpstr>
      <vt:lpstr>Arial</vt:lpstr>
      <vt:lpstr>Gill Sans MT</vt:lpstr>
      <vt:lpstr>Default Design</vt:lpstr>
      <vt:lpstr>Microsoft Office Visio Drawing</vt:lpstr>
      <vt:lpstr> Podniková Informatika  Přednáška 2 </vt:lpstr>
      <vt:lpstr>Obsah</vt:lpstr>
      <vt:lpstr>Účel byznys modelování</vt:lpstr>
      <vt:lpstr>Účel byznys modelování</vt:lpstr>
      <vt:lpstr>Ontologie procesního inženýrství</vt:lpstr>
      <vt:lpstr>Postup návrhu byznys procesu</vt:lpstr>
      <vt:lpstr>Přístupy k modelování procesů</vt:lpstr>
      <vt:lpstr>Formální vs. Neformální modelovací metody</vt:lpstr>
      <vt:lpstr>IDEF (Integration DEFinition)</vt:lpstr>
      <vt:lpstr>Funkční analýza – IDEF0</vt:lpstr>
      <vt:lpstr>Prvky diagramu IDEF0</vt:lpstr>
      <vt:lpstr>Hierarchie funkcí</vt:lpstr>
      <vt:lpstr>Event-driven process chain</vt:lpstr>
      <vt:lpstr>Formáty zápisu</vt:lpstr>
      <vt:lpstr>Konstrukční prvky diagramu</vt:lpstr>
      <vt:lpstr>Aris Framework</vt:lpstr>
      <vt:lpstr>EPC – I.</vt:lpstr>
      <vt:lpstr>EPC – II.</vt:lpstr>
      <vt:lpstr>Petriho sítě (PN)</vt:lpstr>
      <vt:lpstr>Mapování EPC na PN</vt:lpstr>
      <vt:lpstr>Mapování EPC na PN</vt:lpstr>
      <vt:lpstr>Mapování EPC na PN</vt:lpstr>
      <vt:lpstr>Mapování EPC na PN</vt:lpstr>
      <vt:lpstr>UML (Unified Modeling Language)</vt:lpstr>
      <vt:lpstr>Diagramy UML</vt:lpstr>
      <vt:lpstr>UML Activity diagram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Komárkovi</dc:creator>
  <cp:lastModifiedBy>Matěj Trakal</cp:lastModifiedBy>
  <cp:revision>915</cp:revision>
  <dcterms:created xsi:type="dcterms:W3CDTF">2002-09-03T16:55:02Z</dcterms:created>
  <dcterms:modified xsi:type="dcterms:W3CDTF">2010-10-11T09:25:33Z</dcterms:modified>
</cp:coreProperties>
</file>