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58" r:id="rId2"/>
    <p:sldId id="359" r:id="rId3"/>
    <p:sldId id="361" r:id="rId4"/>
    <p:sldId id="362" r:id="rId5"/>
    <p:sldId id="370" r:id="rId6"/>
    <p:sldId id="369" r:id="rId7"/>
    <p:sldId id="364" r:id="rId8"/>
    <p:sldId id="392" r:id="rId9"/>
    <p:sldId id="365" r:id="rId10"/>
    <p:sldId id="393" r:id="rId11"/>
    <p:sldId id="394" r:id="rId12"/>
    <p:sldId id="395" r:id="rId13"/>
    <p:sldId id="396" r:id="rId14"/>
    <p:sldId id="403" r:id="rId15"/>
    <p:sldId id="384" r:id="rId16"/>
    <p:sldId id="386" r:id="rId17"/>
    <p:sldId id="401" r:id="rId18"/>
    <p:sldId id="387" r:id="rId19"/>
    <p:sldId id="385" r:id="rId20"/>
    <p:sldId id="402" r:id="rId21"/>
    <p:sldId id="397" r:id="rId22"/>
    <p:sldId id="398" r:id="rId23"/>
    <p:sldId id="399" r:id="rId24"/>
    <p:sldId id="400" r:id="rId25"/>
  </p:sldIdLst>
  <p:sldSz cx="9144000" cy="6858000" type="screen4x3"/>
  <p:notesSz cx="6743700" cy="9893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9999"/>
    <a:srgbClr val="CCECFF"/>
    <a:srgbClr val="339933"/>
    <a:srgbClr val="DD137B"/>
    <a:srgbClr val="FF66CC"/>
    <a:srgbClr val="66FF66"/>
    <a:srgbClr val="6600FF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78774" autoAdjust="0"/>
  </p:normalViewPr>
  <p:slideViewPr>
    <p:cSldViewPr>
      <p:cViewPr>
        <p:scale>
          <a:sx n="70" d="100"/>
          <a:sy n="70" d="100"/>
        </p:scale>
        <p:origin x="-1128" y="-78"/>
      </p:cViewPr>
      <p:guideLst>
        <p:guide orient="horz" pos="426"/>
        <p:guide orient="horz" pos="4176"/>
        <p:guide orient="horz" pos="824"/>
        <p:guide orient="horz" pos="2747"/>
        <p:guide orient="horz" pos="1632"/>
        <p:guide orient="horz" pos="3160"/>
        <p:guide orient="horz" pos="1951"/>
        <p:guide pos="5523"/>
        <p:guide pos="2880"/>
        <p:guide pos="237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3" tIns="45507" rIns="91013" bIns="45507" numCol="1" anchor="t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3" tIns="45507" rIns="91013" bIns="45507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95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3" tIns="45507" rIns="91013" bIns="45507" numCol="1" anchor="b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99588"/>
            <a:ext cx="29225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3" tIns="45507" rIns="91013" bIns="45507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pPr>
              <a:defRPr/>
            </a:pPr>
            <a:fld id="{BFF1C1A6-6046-48EB-B896-C9A3B012EA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5" tIns="45709" rIns="91415" bIns="4570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5" tIns="45709" rIns="91415" bIns="4570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41363"/>
            <a:ext cx="4946650" cy="3709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700588"/>
            <a:ext cx="5394325" cy="445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5" tIns="45709" rIns="91415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6413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5" tIns="45709" rIns="91415" bIns="4570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96413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5" tIns="45709" rIns="91415" bIns="4570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D0E726F-7D96-4817-8791-B32714C57D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D35C07-73C5-4C03-BC2A-2131DA0BFDEC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E739FC-32B9-41CF-9197-51AC859C61E2}" type="slidenum">
              <a:rPr lang="cs-CZ" smtClean="0"/>
              <a:pPr/>
              <a:t>10</a:t>
            </a:fld>
            <a:endParaRPr lang="cs-CZ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F42FCB-B569-498A-9619-256E31C6EC24}" type="slidenum">
              <a:rPr lang="cs-CZ" smtClean="0"/>
              <a:pPr/>
              <a:t>11</a:t>
            </a:fld>
            <a:endParaRPr lang="cs-CZ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24B047-5FDD-46D3-94CC-70563D8A5BF2}" type="slidenum">
              <a:rPr lang="cs-CZ" smtClean="0"/>
              <a:pPr/>
              <a:t>12</a:t>
            </a:fld>
            <a:endParaRPr lang="cs-CZ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Transakční funkce</a:t>
            </a:r>
            <a:r>
              <a:rPr lang="cs-CZ" sz="1200" baseline="0" dirty="0" smtClean="0">
                <a:solidFill>
                  <a:schemeClr val="tx1"/>
                </a:solidFill>
                <a:latin typeface="Times New Roman" pitchFamily="18" charset="0"/>
              </a:rPr>
              <a:t> – např. zaveď smlouvu</a:t>
            </a:r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Analytické a plánovací funkce</a:t>
            </a:r>
            <a:r>
              <a:rPr lang="cs-CZ" sz="2000" baseline="0" dirty="0" smtClean="0">
                <a:solidFill>
                  <a:srgbClr val="5F5F5F"/>
                </a:solidFill>
                <a:latin typeface="Gill Sans MT" pitchFamily="34" charset="-18"/>
              </a:rPr>
              <a:t> – zlepšování stavu </a:t>
            </a:r>
            <a:r>
              <a:rPr lang="en-US" sz="2000" baseline="0" noProof="0" dirty="0" smtClean="0">
                <a:solidFill>
                  <a:srgbClr val="5F5F5F"/>
                </a:solidFill>
                <a:latin typeface="Gill Sans MT" pitchFamily="34" charset="-18"/>
              </a:rPr>
              <a:t>business</a:t>
            </a:r>
            <a:r>
              <a:rPr lang="cs-CZ" sz="2000" baseline="0" noProof="0" smtClean="0">
                <a:solidFill>
                  <a:srgbClr val="5F5F5F"/>
                </a:solidFill>
                <a:latin typeface="Gill Sans MT" pitchFamily="34" charset="-18"/>
              </a:rPr>
              <a:t>u</a:t>
            </a:r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sz="2000" baseline="0" dirty="0" smtClean="0">
              <a:solidFill>
                <a:srgbClr val="5F5F5F"/>
              </a:solidFill>
              <a:latin typeface="Gill Sans MT" pitchFamily="34" charset="-1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4A12E4-BA95-41BE-93C2-7958988599ED}" type="slidenum">
              <a:rPr lang="cs-CZ" smtClean="0"/>
              <a:pPr/>
              <a:t>13</a:t>
            </a:fld>
            <a:endParaRPr lang="cs-CZ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Statický pohled na informatiku – základ funkce</a:t>
            </a:r>
          </a:p>
          <a:p>
            <a:pPr eaLnBrk="1" hangingPunct="1"/>
            <a:r>
              <a:rPr lang="cs-CZ" dirty="0" smtClean="0"/>
              <a:t>Dynamický</a:t>
            </a:r>
            <a:r>
              <a:rPr lang="cs-CZ" baseline="0" dirty="0" smtClean="0"/>
              <a:t> pohled – procesy</a:t>
            </a:r>
          </a:p>
          <a:p>
            <a:pPr eaLnBrk="1" hangingPunct="1"/>
            <a:r>
              <a:rPr lang="cs-CZ" baseline="0" dirty="0" smtClean="0"/>
              <a:t>Dříve hodně šéfů, každý se staral o to, aby každý uměl a dělal to, co mu jde na 100%</a:t>
            </a:r>
          </a:p>
          <a:p>
            <a:pPr eaLnBrk="1" hangingPunct="1"/>
            <a:r>
              <a:rPr lang="cs-CZ" baseline="0" dirty="0" smtClean="0"/>
              <a:t>Nyní procesní řízení, oddělení přetrvávají, ale řídí se „od shora“, od zadání objednávky až do konce výrobního procesu</a:t>
            </a:r>
          </a:p>
          <a:p>
            <a:pPr eaLnBrk="1" hangingPunct="1"/>
            <a:r>
              <a:rPr lang="cs-CZ" baseline="0" dirty="0" smtClean="0"/>
              <a:t>Proces je sled aktivit, které přepracovávají vstup na výstup. Pomocí zdrojů</a:t>
            </a:r>
          </a:p>
          <a:p>
            <a:pPr eaLnBrk="1" hangingPunct="1"/>
            <a:r>
              <a:rPr lang="cs-CZ" baseline="0" dirty="0" smtClean="0"/>
              <a:t>Základní procese (</a:t>
            </a:r>
            <a:r>
              <a:rPr lang="cs-CZ" baseline="0" dirty="0" err="1" smtClean="0"/>
              <a:t>koprocesy</a:t>
            </a:r>
            <a:r>
              <a:rPr lang="cs-CZ" baseline="0" dirty="0" smtClean="0"/>
              <a:t>) – </a:t>
            </a:r>
            <a:r>
              <a:rPr lang="cs-CZ" baseline="0" dirty="0" err="1" smtClean="0"/>
              <a:t>know</a:t>
            </a:r>
            <a:r>
              <a:rPr lang="cs-CZ" baseline="0" dirty="0" smtClean="0"/>
              <a:t> </a:t>
            </a:r>
            <a:r>
              <a:rPr lang="cs-CZ" baseline="0" dirty="0" err="1" smtClean="0"/>
              <a:t>how</a:t>
            </a:r>
            <a:r>
              <a:rPr lang="cs-CZ" baseline="0" dirty="0" smtClean="0"/>
              <a:t> firmy, díky </a:t>
            </a:r>
            <a:r>
              <a:rPr lang="cs-CZ" baseline="0" dirty="0" err="1" smtClean="0"/>
              <a:t>know</a:t>
            </a:r>
            <a:r>
              <a:rPr lang="cs-CZ" baseline="0" dirty="0" smtClean="0"/>
              <a:t> </a:t>
            </a:r>
            <a:r>
              <a:rPr lang="cs-CZ" baseline="0" dirty="0" err="1" smtClean="0"/>
              <a:t>how</a:t>
            </a:r>
            <a:r>
              <a:rPr lang="cs-CZ" baseline="0" dirty="0" smtClean="0"/>
              <a:t> si konkurují na trhu. Zmapované procesy – struktura- každý dělá něco a nikdo nemá přístup k celému </a:t>
            </a:r>
            <a:r>
              <a:rPr lang="cs-CZ" baseline="0" dirty="0" err="1" smtClean="0"/>
              <a:t>know</a:t>
            </a:r>
            <a:r>
              <a:rPr lang="cs-CZ" baseline="0" dirty="0" smtClean="0"/>
              <a:t> </a:t>
            </a:r>
            <a:r>
              <a:rPr lang="cs-CZ" baseline="0" dirty="0" err="1" smtClean="0"/>
              <a:t>how</a:t>
            </a:r>
            <a:r>
              <a:rPr lang="cs-CZ" baseline="0" dirty="0" smtClean="0"/>
              <a:t> (nemůže zcizit a založit si stejnou firmu např.)</a:t>
            </a:r>
          </a:p>
          <a:p>
            <a:pPr eaLnBrk="1" hangingPunct="1"/>
            <a:r>
              <a:rPr lang="cs-CZ" baseline="0" dirty="0" smtClean="0"/>
              <a:t>Podpůrné procesy – bývají </a:t>
            </a:r>
            <a:r>
              <a:rPr lang="cs-CZ" baseline="0" dirty="0" err="1" smtClean="0"/>
              <a:t>outsourcovány</a:t>
            </a:r>
            <a:r>
              <a:rPr lang="cs-CZ" baseline="0" dirty="0" smtClean="0"/>
              <a:t> (Automobilka: servis, prodej)</a:t>
            </a:r>
          </a:p>
          <a:p>
            <a:pPr eaLnBrk="1" hangingPunct="1"/>
            <a:r>
              <a:rPr lang="cs-CZ" baseline="0" dirty="0" smtClean="0"/>
              <a:t>Řídicí procesy</a:t>
            </a:r>
          </a:p>
          <a:p>
            <a:pPr eaLnBrk="1" hangingPunct="1"/>
            <a:endParaRPr lang="cs-CZ" baseline="0" dirty="0" smtClean="0"/>
          </a:p>
          <a:p>
            <a:pPr eaLnBrk="1" hangingPunct="1"/>
            <a:r>
              <a:rPr lang="cs-CZ" baseline="0" dirty="0" smtClean="0"/>
              <a:t>Ve vztahu k subjektům:</a:t>
            </a:r>
          </a:p>
          <a:p>
            <a:pPr eaLnBrk="1" hangingPunct="1"/>
            <a:r>
              <a:rPr lang="cs-CZ" baseline="0" dirty="0" smtClean="0"/>
              <a:t>Interní – co je přímo v podniku, komunikace se zákazníkem, dodavateli (od zákazníka, přes výrobu, k dodavateli, zpět k podniku a k zákazníkovi)</a:t>
            </a:r>
          </a:p>
          <a:p>
            <a:pPr eaLnBrk="1" hangingPunct="1"/>
            <a:endParaRPr lang="cs-CZ" baseline="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EB6FA4-D86D-41AA-8F1A-F3B44E281AD8}" type="slidenum">
              <a:rPr lang="cs-CZ" smtClean="0"/>
              <a:pPr/>
              <a:t>14</a:t>
            </a:fld>
            <a:endParaRPr lang="cs-CZ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Strukturní formou zachycení, jak se dělá business</a:t>
            </a:r>
          </a:p>
          <a:p>
            <a:pPr eaLnBrk="1" hangingPunct="1"/>
            <a:r>
              <a:rPr lang="cs-CZ" dirty="0" smtClean="0"/>
              <a:t>Vývoj </a:t>
            </a:r>
            <a:r>
              <a:rPr lang="cs-CZ" dirty="0" err="1" smtClean="0"/>
              <a:t>inf</a:t>
            </a:r>
            <a:r>
              <a:rPr lang="cs-CZ" dirty="0" smtClean="0"/>
              <a:t>. systémů</a:t>
            </a:r>
            <a:r>
              <a:rPr lang="cs-CZ" baseline="0" dirty="0" smtClean="0"/>
              <a:t> – snaha o automatizaci systému, aby byla minimální práce člověku</a:t>
            </a:r>
          </a:p>
          <a:p>
            <a:pPr eaLnBrk="1" hangingPunct="1"/>
            <a:r>
              <a:rPr lang="cs-CZ" baseline="0" dirty="0" smtClean="0"/>
              <a:t>Pří výběru nového: analýza požadavků na systém, nikdy se nepřizpůsobujeme informačnímu systému, naopak ten přizpůsobit ten nám.</a:t>
            </a:r>
          </a:p>
          <a:p>
            <a:pPr eaLnBrk="1" hangingPunct="1"/>
            <a:endParaRPr lang="cs-CZ" baseline="0" dirty="0" smtClean="0"/>
          </a:p>
          <a:p>
            <a:pPr eaLnBrk="1" hangingPunct="1"/>
            <a:r>
              <a:rPr lang="cs-CZ" baseline="0" dirty="0" smtClean="0"/>
              <a:t>Důležité myslet procesně, jsou na prvním místě!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6D00D7-4029-4E28-A202-511288ECC4A6}" type="slidenum">
              <a:rPr lang="cs-CZ" smtClean="0"/>
              <a:pPr/>
              <a:t>15</a:t>
            </a:fld>
            <a:endParaRPr lang="cs-CZ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3CC2F7-12B6-4A81-9BC0-7674A20D1C80}" type="slidenum">
              <a:rPr lang="cs-CZ" smtClean="0"/>
              <a:pPr/>
              <a:t>16</a:t>
            </a:fld>
            <a:endParaRPr lang="cs-CZ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Nejsme schopni v hlavě</a:t>
            </a:r>
            <a:r>
              <a:rPr lang="cs-CZ" baseline="0" dirty="0" smtClean="0"/>
              <a:t> udržet celý model podnikání a tak se ho snažíme nějak zachytit (model?)</a:t>
            </a:r>
          </a:p>
          <a:p>
            <a:pPr eaLnBrk="1" hangingPunct="1"/>
            <a:r>
              <a:rPr lang="cs-CZ" baseline="0" dirty="0" smtClean="0"/>
              <a:t>Snažíme se jednotlivé části integrovat,</a:t>
            </a:r>
            <a:endParaRPr lang="cs-CZ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9638BD-61D1-4240-91B8-14D1D35BAABF}" type="slidenum">
              <a:rPr lang="cs-CZ" smtClean="0"/>
              <a:pPr/>
              <a:t>17</a:t>
            </a:fld>
            <a:endParaRPr lang="cs-CZ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Procesní vrstva</a:t>
            </a:r>
            <a:r>
              <a:rPr lang="cs-CZ" baseline="0" dirty="0" smtClean="0"/>
              <a:t> – jak dostat data ke klientovi (webové služby)</a:t>
            </a:r>
          </a:p>
          <a:p>
            <a:pPr eaLnBrk="1" hangingPunct="1"/>
            <a:r>
              <a:rPr lang="cs-CZ" baseline="0" dirty="0" smtClean="0"/>
              <a:t>Aplikační vrstva – kdo co naprogramoval a v čem, </a:t>
            </a:r>
          </a:p>
          <a:p>
            <a:pPr eaLnBrk="1" hangingPunct="1"/>
            <a:r>
              <a:rPr lang="cs-CZ" baseline="0" dirty="0" smtClean="0"/>
              <a:t>Technologická vrstva – v čem je to naspané (.</a:t>
            </a:r>
            <a:r>
              <a:rPr lang="cs-CZ" baseline="0" dirty="0" err="1" smtClean="0"/>
              <a:t>net</a:t>
            </a:r>
            <a:r>
              <a:rPr lang="cs-CZ" baseline="0" dirty="0" smtClean="0"/>
              <a:t>, pascal, …)</a:t>
            </a:r>
            <a:endParaRPr lang="cs-CZ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C5F883-7620-473F-B23E-7CD9677EF4AA}" type="slidenum">
              <a:rPr lang="cs-CZ" smtClean="0"/>
              <a:pPr/>
              <a:t>18</a:t>
            </a:fld>
            <a:endParaRPr lang="cs-CZ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EAI – </a:t>
            </a:r>
            <a:r>
              <a:rPr lang="cs-CZ" dirty="0" err="1" smtClean="0"/>
              <a:t>enterprise</a:t>
            </a:r>
            <a:r>
              <a:rPr lang="cs-CZ" dirty="0" smtClean="0"/>
              <a:t>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information</a:t>
            </a:r>
            <a:endParaRPr lang="cs-CZ" dirty="0" smtClean="0"/>
          </a:p>
          <a:p>
            <a:pPr eaLnBrk="1" hangingPunct="1"/>
            <a:r>
              <a:rPr lang="cs-CZ" dirty="0" smtClean="0"/>
              <a:t>Monitorování</a:t>
            </a:r>
            <a:r>
              <a:rPr lang="cs-CZ" baseline="0" dirty="0" smtClean="0"/>
              <a:t> – jestli se nám někde nehromadí nějaké požadavky, slabá místa (poštou chodící emaily, třeba o průběhu stavu objednávky)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5BF8FC-FEFD-4C1F-B4BC-4A6251EBC1D8}" type="slidenum">
              <a:rPr lang="cs-CZ" smtClean="0"/>
              <a:pPr/>
              <a:t>19</a:t>
            </a:fld>
            <a:endParaRPr lang="cs-CZ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BPM – business proces management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B3A29D-A9B2-4D56-A8B6-8F67AB5F26D5}" type="slidenum">
              <a:rPr lang="cs-CZ" smtClean="0"/>
              <a:pPr/>
              <a:t>2</a:t>
            </a:fld>
            <a:endParaRPr lang="cs-CZ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A51F56-3814-4ADE-AFB2-BCA4A276994A}" type="slidenum">
              <a:rPr lang="cs-CZ" smtClean="0"/>
              <a:pPr/>
              <a:t>20</a:t>
            </a:fld>
            <a:endParaRPr lang="cs-CZ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Model vytváří</a:t>
            </a:r>
            <a:r>
              <a:rPr lang="cs-CZ" baseline="0" dirty="0" smtClean="0"/>
              <a:t> obraz reality, abychom mohli vytvářet experimentu a zkoumat, jak se pak bude chovat realita</a:t>
            </a:r>
          </a:p>
          <a:p>
            <a:pPr eaLnBrk="1" hangingPunct="1"/>
            <a:endParaRPr lang="cs-CZ" baseline="0" dirty="0" smtClean="0"/>
          </a:p>
          <a:p>
            <a:pPr eaLnBrk="1" hangingPunct="1"/>
            <a:r>
              <a:rPr lang="cs-CZ" baseline="0" dirty="0" smtClean="0"/>
              <a:t>Mate-meta-model – jak měl být vytvořen Use case diagram, co měl obsahovat, …</a:t>
            </a:r>
          </a:p>
          <a:p>
            <a:pPr eaLnBrk="1" hangingPunct="1"/>
            <a:r>
              <a:rPr lang="cs-CZ" baseline="0" dirty="0" err="1" smtClean="0"/>
              <a:t>Metamodel</a:t>
            </a:r>
            <a:r>
              <a:rPr lang="cs-CZ" baseline="0" dirty="0" smtClean="0"/>
              <a:t> - Diagram tříd</a:t>
            </a:r>
          </a:p>
          <a:p>
            <a:pPr eaLnBrk="1" hangingPunct="1"/>
            <a:r>
              <a:rPr lang="cs-CZ" baseline="0" dirty="0" smtClean="0"/>
              <a:t>Model – konkrétní instance</a:t>
            </a:r>
          </a:p>
          <a:p>
            <a:pPr eaLnBrk="1" hangingPunct="1"/>
            <a:r>
              <a:rPr lang="cs-CZ" baseline="0" dirty="0" smtClean="0"/>
              <a:t>Data – uvnitř instance</a:t>
            </a:r>
            <a:endParaRPr lang="cs-CZ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4DB03E-510B-431F-A640-849138266684}" type="slidenum">
              <a:rPr lang="cs-CZ" smtClean="0"/>
              <a:pPr/>
              <a:t>21</a:t>
            </a:fld>
            <a:endParaRPr lang="cs-CZ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5BB041-18AC-45A0-80A9-79AE7BBF2E92}" type="slidenum">
              <a:rPr lang="cs-CZ" smtClean="0"/>
              <a:pPr/>
              <a:t>22</a:t>
            </a:fld>
            <a:endParaRPr lang="cs-CZ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6553D1-8060-44E4-BEDB-72E99B6F1C46}" type="slidenum">
              <a:rPr lang="cs-CZ" smtClean="0"/>
              <a:pPr/>
              <a:t>23</a:t>
            </a:fld>
            <a:endParaRPr lang="cs-CZ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4120A0-3F86-47D3-B17C-A8692BA6F2EC}" type="slidenum">
              <a:rPr lang="cs-CZ" smtClean="0"/>
              <a:pPr/>
              <a:t>24</a:t>
            </a:fld>
            <a:endParaRPr lang="cs-CZ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Business</a:t>
            </a:r>
            <a:r>
              <a:rPr lang="cs-CZ" baseline="0" dirty="0" smtClean="0"/>
              <a:t> prostředí neví nic o IT, zajímá je jen jestli </a:t>
            </a:r>
            <a:r>
              <a:rPr lang="cs-CZ" baseline="0" dirty="0" err="1" smtClean="0"/>
              <a:t>vydělaj</a:t>
            </a:r>
            <a:r>
              <a:rPr lang="cs-CZ" baseline="0" dirty="0" smtClean="0"/>
              <a:t> a nebo </a:t>
            </a:r>
            <a:r>
              <a:rPr lang="cs-CZ" baseline="0" dirty="0" err="1" smtClean="0"/>
              <a:t>prodělaj</a:t>
            </a:r>
            <a:endParaRPr lang="cs-CZ" baseline="0" dirty="0" smtClean="0"/>
          </a:p>
          <a:p>
            <a:pPr eaLnBrk="1" hangingPunct="1"/>
            <a:r>
              <a:rPr lang="cs-CZ" baseline="0" dirty="0" smtClean="0"/>
              <a:t>IT – se zajímá jen o vykonávání procesů, aby dostali výplatu, ale nezajímá je jestli vydělá nebo prodělá firma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10B209-A782-4B10-82C4-20AF9A0EC64A}" type="slidenum">
              <a:rPr lang="cs-CZ" smtClean="0"/>
              <a:pPr/>
              <a:t>3</a:t>
            </a:fld>
            <a:endParaRPr lang="cs-CZ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Data – zobecnění jevů, surovinou</a:t>
            </a:r>
            <a:r>
              <a:rPr lang="cs-CZ" baseline="0" dirty="0" smtClean="0"/>
              <a:t> pro informace</a:t>
            </a:r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5A4953-851D-4636-A7EB-9B50ABAEBA6F}" type="slidenum">
              <a:rPr lang="cs-CZ" smtClean="0"/>
              <a:pPr/>
              <a:t>4</a:t>
            </a:fld>
            <a:endParaRPr lang="cs-CZ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3DB572-2DB5-44C0-823C-35D891A2989C}" type="slidenum">
              <a:rPr lang="cs-CZ" smtClean="0"/>
              <a:pPr/>
              <a:t>5</a:t>
            </a:fld>
            <a:endParaRPr lang="cs-CZ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Syntaxe – jak má být věta (slova)</a:t>
            </a:r>
            <a:r>
              <a:rPr lang="cs-CZ" baseline="0" dirty="0" smtClean="0"/>
              <a:t> poskládána</a:t>
            </a:r>
          </a:p>
          <a:p>
            <a:pPr eaLnBrk="1" hangingPunct="1"/>
            <a:r>
              <a:rPr lang="cs-CZ" baseline="0" dirty="0" smtClean="0"/>
              <a:t>Sémantika – informační význam – při správné syntaxi dává určitý význam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966629-A396-4EEC-9C3D-A47D425F7389}" type="slidenum">
              <a:rPr lang="cs-CZ" smtClean="0"/>
              <a:pPr/>
              <a:t>6</a:t>
            </a:fld>
            <a:endParaRPr lang="cs-CZ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3A87D5-CC37-4C66-BF81-41214680D795}" type="slidenum">
              <a:rPr lang="cs-CZ" smtClean="0"/>
              <a:pPr/>
              <a:t>7</a:t>
            </a:fld>
            <a:endParaRPr lang="cs-CZ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 smtClean="0"/>
              <a:t>Outsourcing – vytěsnění - přesunutí</a:t>
            </a:r>
            <a:r>
              <a:rPr lang="cs-CZ" baseline="0" dirty="0" smtClean="0"/>
              <a:t> práce na </a:t>
            </a:r>
            <a:r>
              <a:rPr lang="cs-CZ" baseline="0" dirty="0" err="1" smtClean="0"/>
              <a:t>externé</a:t>
            </a:r>
            <a:r>
              <a:rPr lang="cs-CZ" baseline="0" dirty="0" smtClean="0"/>
              <a:t> </a:t>
            </a:r>
            <a:r>
              <a:rPr lang="cs-CZ" baseline="0" dirty="0" err="1" smtClean="0"/>
              <a:t>dpodavatele</a:t>
            </a:r>
            <a:r>
              <a:rPr lang="cs-CZ" baseline="0" dirty="0" smtClean="0"/>
              <a:t> (uzavřený smluvní vztahy)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7B27A6-5534-4A13-84C6-091AE6E1D3E7}" type="slidenum">
              <a:rPr lang="cs-CZ" smtClean="0"/>
              <a:pPr/>
              <a:t>8</a:t>
            </a:fld>
            <a:endParaRPr lang="cs-CZ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31F5C3-2256-45E0-88BA-B91562381CB2}" type="slidenum">
              <a:rPr lang="cs-CZ" smtClean="0"/>
              <a:pPr/>
              <a:t>9</a:t>
            </a:fld>
            <a:endParaRPr lang="cs-CZ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1D3DC-B629-4781-A07B-C20AC79DF0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6FFA6-BB6F-48DA-B126-BA2C12C2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72217-4B0E-40F5-8F02-A7AE0E61E2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9A798-7FCD-4D33-AAE7-7361113B8A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592A5-F950-4F1A-B831-4B56CDC36D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FCE-907F-46F8-BCE4-1331033DC1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88CA2-770A-4D90-9431-F3D062C0C7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D8CC8-D597-4A68-9660-35EFF79EA4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0B248-AA13-491C-AD18-CBD58009EC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73A52-60EF-45F7-BD2B-B45212B3BC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9E8F8-D589-46C5-A9BF-DB4710672C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BBC68-7C2C-4FAF-8D28-95A634F0AF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54769-CA71-49E3-B672-D67174DDA9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E7D44-D807-4DF2-B4B7-2142FBBA61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63B72F3-14A1-46E9-B7DE-99A1EAD93A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jpeg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jpe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2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lista-UEI-znak-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00113" y="571500"/>
            <a:ext cx="7826375" cy="2071688"/>
          </a:xfrm>
        </p:spPr>
        <p:txBody>
          <a:bodyPr/>
          <a:lstStyle/>
          <a:p>
            <a:pPr algn="r" eaLnBrk="1" hangingPunct="1"/>
            <a:r>
              <a:rPr lang="cs-CZ" b="1" smtClean="0">
                <a:solidFill>
                  <a:schemeClr val="bg2"/>
                </a:solidFill>
                <a:latin typeface="Gill Sans MT" pitchFamily="34" charset="-18"/>
              </a:rPr>
              <a:t/>
            </a:r>
            <a:br>
              <a:rPr lang="cs-CZ" b="1" smtClean="0">
                <a:solidFill>
                  <a:schemeClr val="bg2"/>
                </a:solidFill>
                <a:latin typeface="Gill Sans MT" pitchFamily="34" charset="-18"/>
              </a:rPr>
            </a:br>
            <a:r>
              <a:rPr lang="cs-CZ" b="1" smtClean="0">
                <a:solidFill>
                  <a:schemeClr val="bg2"/>
                </a:solidFill>
                <a:latin typeface="Gill Sans MT" pitchFamily="34" charset="-18"/>
              </a:rPr>
              <a:t>Podniková Informatika </a:t>
            </a:r>
            <a:br>
              <a:rPr lang="cs-CZ" b="1" smtClean="0">
                <a:solidFill>
                  <a:schemeClr val="bg2"/>
                </a:solidFill>
                <a:latin typeface="Gill Sans MT" pitchFamily="34" charset="-18"/>
              </a:rPr>
            </a:br>
            <a:r>
              <a:rPr lang="cs-CZ" b="1" smtClean="0">
                <a:solidFill>
                  <a:srgbClr val="009999"/>
                </a:solidFill>
                <a:latin typeface="Gill Sans MT" pitchFamily="34" charset="-18"/>
              </a:rPr>
              <a:t>Přednáška 1</a:t>
            </a:r>
            <a:br>
              <a:rPr lang="cs-CZ" b="1" smtClean="0">
                <a:solidFill>
                  <a:srgbClr val="009999"/>
                </a:solidFill>
                <a:latin typeface="Gill Sans MT" pitchFamily="34" charset="-18"/>
              </a:rPr>
            </a:br>
            <a:endParaRPr lang="cs-CZ" b="1" smtClean="0">
              <a:solidFill>
                <a:schemeClr val="bg2"/>
              </a:solidFill>
              <a:latin typeface="Gill Sans MT" pitchFamily="34" charset="-18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69913" y="4286250"/>
            <a:ext cx="8074025" cy="1738313"/>
          </a:xfrm>
        </p:spPr>
        <p:txBody>
          <a:bodyPr/>
          <a:lstStyle/>
          <a:p>
            <a:pPr algn="l" eaLnBrk="1" hangingPunct="1"/>
            <a:r>
              <a:rPr lang="cs-CZ" smtClean="0">
                <a:solidFill>
                  <a:schemeClr val="bg2"/>
                </a:solidFill>
                <a:latin typeface="Gill Sans MT" pitchFamily="34" charset="-18"/>
              </a:rPr>
              <a:t>Úvod do podnikové informatiky</a:t>
            </a:r>
          </a:p>
          <a:p>
            <a:pPr algn="l" eaLnBrk="1" hangingPunct="1"/>
            <a:r>
              <a:rPr lang="cs-CZ" smtClean="0">
                <a:solidFill>
                  <a:schemeClr val="bg2"/>
                </a:solidFill>
                <a:latin typeface="Gill Sans MT" pitchFamily="34" charset="-18"/>
              </a:rPr>
              <a:t>Principy, obsah a zdroje podnikové informatiky</a:t>
            </a:r>
          </a:p>
          <a:p>
            <a:pPr algn="l" eaLnBrk="1" hangingPunct="1"/>
            <a:r>
              <a:rPr lang="cs-CZ" smtClean="0">
                <a:solidFill>
                  <a:schemeClr val="bg2"/>
                </a:solidFill>
                <a:latin typeface="Gill Sans MT" pitchFamily="34" charset="-18"/>
              </a:rPr>
              <a:t>Procesní řízení</a:t>
            </a:r>
            <a:endParaRPr lang="cs-CZ" smtClean="0"/>
          </a:p>
        </p:txBody>
      </p:sp>
      <p:pic>
        <p:nvPicPr>
          <p:cNvPr id="6149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Lidé a informatika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Role v informatice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Vlastníci – majitelé firmy, členové představenstva, …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Uživatelé – manažeři, podnikový analytici, technici, administrativa, …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Externí partneři – zákazník, dodavatel, státní zpráva, …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Interní informatici – analytik, programátor, administrátor, …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Externí informatici – analytik, programátor, administrátor, …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endParaRPr lang="cs-CZ" sz="2400" dirty="0" smtClean="0">
              <a:solidFill>
                <a:srgbClr val="5F5F5F"/>
              </a:solidFill>
              <a:latin typeface="Gill Sans MT" pitchFamily="34" charset="-18"/>
            </a:endParaRP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Mezi jednotlivými rolemi jsou vztahy, které z pohledu efektivní kooperace vynucují od jednotlivých pracovníků alespoň základní znalost problematiky spolupracující role.   </a:t>
            </a: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/>
            </a:r>
            <a:b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</a:b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Nezapomeňme, že lidské zdroje jsou základní hodnototvornou jednotkou, jejíž kvalita má podstatný vliv na úspěchu či neúspěch provozovaného byznysu. </a:t>
            </a:r>
          </a:p>
        </p:txBody>
      </p:sp>
      <p:pic>
        <p:nvPicPr>
          <p:cNvPr id="15365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Data, datové zdroje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Základními charakteristikami dat jsou: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vyjádření, resp. formát dat,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vnitřní struktura dat,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datové typy,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délka nebo objem dat,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uložení dat.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1600" smtClean="0">
              <a:solidFill>
                <a:srgbClr val="5F5F5F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Kategorizace dat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podle vzniku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interní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externí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podle účelu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Kmenová data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Pohybová data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Řídící a správní data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Dokumentace, studie</a:t>
            </a:r>
          </a:p>
        </p:txBody>
      </p:sp>
      <p:pic>
        <p:nvPicPr>
          <p:cNvPr id="16389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Funkce, funkcionalita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dirty="0" smtClean="0">
                <a:solidFill>
                  <a:srgbClr val="5F5F5F"/>
                </a:solidFill>
                <a:latin typeface="Gill Sans MT" pitchFamily="34" charset="-18"/>
              </a:rPr>
              <a:t>Funkce a funkcionalita představují statický pohled na obsah IS/ICT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400" dirty="0" smtClean="0">
              <a:solidFill>
                <a:srgbClr val="5F5F5F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Funkce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 je vymezena jako obsahově určená skupina operací s daty, vztahující se k určité definované potřebě uživatele.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Funkcionalita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 je hierarchicky uspořádaný souhrn poskytovaných, požadovaných nebo naplánovaných funkcí.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000" dirty="0" smtClean="0">
              <a:solidFill>
                <a:srgbClr val="5F5F5F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Kategorizace funkcí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Transakční funkce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Analytické a plánovací funkce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Speciální, správní a provozní funkce</a:t>
            </a:r>
          </a:p>
        </p:txBody>
      </p:sp>
      <p:pic>
        <p:nvPicPr>
          <p:cNvPr id="17413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Procesy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400" dirty="0" smtClean="0">
                <a:solidFill>
                  <a:srgbClr val="5F5F5F"/>
                </a:solidFill>
                <a:latin typeface="Gill Sans MT" pitchFamily="34" charset="-18"/>
              </a:rPr>
              <a:t>Procesy představují dynamický pohled na obsah IS/ICT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endParaRPr lang="cs-CZ" sz="2400" dirty="0" smtClean="0">
              <a:solidFill>
                <a:srgbClr val="5F5F5F"/>
              </a:solidFill>
              <a:latin typeface="Gill Sans MT" pitchFamily="34" charset="-18"/>
            </a:endParaRP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Proces</a:t>
            </a:r>
            <a:r>
              <a:rPr lang="cs-CZ" sz="2400" dirty="0" smtClean="0">
                <a:solidFill>
                  <a:srgbClr val="5F5F5F"/>
                </a:solidFill>
                <a:latin typeface="Gill Sans MT" pitchFamily="34" charset="-18"/>
              </a:rPr>
              <a:t> 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je množina na sebe navazujících činností, které z definovaných vstupů vytvářejí požadovaný výstup, váží na sebe zdroje a mají měřitelné charakteristiky.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endParaRPr lang="cs-CZ" sz="1600" dirty="0" smtClean="0">
              <a:solidFill>
                <a:srgbClr val="5F5F5F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Kategorizace procesů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Podle významu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1800" dirty="0" smtClean="0">
                <a:solidFill>
                  <a:srgbClr val="5F5F5F"/>
                </a:solidFill>
                <a:latin typeface="Gill Sans MT" pitchFamily="34" charset="-18"/>
              </a:rPr>
              <a:t>Základní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1800" dirty="0" smtClean="0">
                <a:solidFill>
                  <a:srgbClr val="5F5F5F"/>
                </a:solidFill>
                <a:latin typeface="Gill Sans MT" pitchFamily="34" charset="-18"/>
              </a:rPr>
              <a:t>Podpůrné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1800" dirty="0" smtClean="0">
                <a:solidFill>
                  <a:srgbClr val="5F5F5F"/>
                </a:solidFill>
                <a:latin typeface="Gill Sans MT" pitchFamily="34" charset="-18"/>
              </a:rPr>
              <a:t>Řídicí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200" dirty="0" smtClean="0">
                <a:solidFill>
                  <a:srgbClr val="5F5F5F"/>
                </a:solidFill>
                <a:latin typeface="Gill Sans MT" pitchFamily="34" charset="-18"/>
              </a:rPr>
              <a:t>Podle vztahu k subjektům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1800" dirty="0" smtClean="0">
                <a:solidFill>
                  <a:srgbClr val="5F5F5F"/>
                </a:solidFill>
                <a:latin typeface="Gill Sans MT" pitchFamily="34" charset="-18"/>
              </a:rPr>
              <a:t>Interní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1800" dirty="0" smtClean="0">
                <a:solidFill>
                  <a:srgbClr val="5F5F5F"/>
                </a:solidFill>
                <a:latin typeface="Gill Sans MT" pitchFamily="34" charset="-18"/>
              </a:rPr>
              <a:t>Externí</a:t>
            </a:r>
          </a:p>
        </p:txBody>
      </p:sp>
      <p:pic>
        <p:nvPicPr>
          <p:cNvPr id="18437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Koncepční analýza byznys procesů</a:t>
            </a:r>
            <a:endParaRPr lang="cs-CZ" sz="3200" b="1" smtClean="0">
              <a:latin typeface="Gill Sans MT" pitchFamily="34" charset="-18"/>
            </a:endParaRPr>
          </a:p>
        </p:txBody>
      </p:sp>
      <p:pic>
        <p:nvPicPr>
          <p:cNvPr id="19460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94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9463" name="Obrázek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25" y="1285875"/>
            <a:ext cx="6596063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Podniková informatika a členění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2428875"/>
            <a:ext cx="8308975" cy="3511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800" smtClean="0">
                <a:solidFill>
                  <a:srgbClr val="009999"/>
                </a:solidFill>
                <a:latin typeface="Gill Sans MT" pitchFamily="34" charset="-18"/>
              </a:rPr>
              <a:t>Podniková informatika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mtClean="0">
                <a:solidFill>
                  <a:srgbClr val="5F5F5F"/>
                </a:solidFill>
                <a:latin typeface="Gill Sans MT" pitchFamily="34" charset="-18"/>
              </a:rPr>
              <a:t>Informační systémy a jejich aplikace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mtClean="0">
                <a:solidFill>
                  <a:srgbClr val="5F5F5F"/>
                </a:solidFill>
                <a:latin typeface="Gill Sans MT" pitchFamily="34" charset="-18"/>
              </a:rPr>
              <a:t>Informační a komunikační technologie </a:t>
            </a:r>
          </a:p>
        </p:txBody>
      </p:sp>
      <p:pic>
        <p:nvPicPr>
          <p:cNvPr id="20485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Procesní řízení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Procesní řízení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(v anglosaské literatuře označováno jako </a:t>
            </a:r>
            <a:r>
              <a:rPr lang="cs-CZ" sz="2000" smtClean="0">
                <a:solidFill>
                  <a:srgbClr val="009999"/>
                </a:solidFill>
                <a:latin typeface="Gill Sans MT" pitchFamily="34" charset="-18"/>
              </a:rPr>
              <a:t>Business Process Management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) je zaměřen na řízení celého životního cyklu podnikání. S nárůstem míry složitosti řízení, jsou jediným zvládnutelným řešením procesy, které komplexně pokrývají celý podnik. Správné uchopení těchto procesu je podstatou BPM, jakožto manažerské disciplíny.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000" smtClean="0">
              <a:solidFill>
                <a:srgbClr val="5F5F5F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Charakteristickým rysy pro BPM jsou snahy o 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automatizaci 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a integraci. </a:t>
            </a:r>
          </a:p>
        </p:txBody>
      </p:sp>
      <p:pic>
        <p:nvPicPr>
          <p:cNvPr id="21509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 descr="lista-UEI-zna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Logické vrstvy</a:t>
            </a:r>
            <a:endParaRPr lang="cs-CZ" sz="3200" b="1" smtClean="0">
              <a:latin typeface="Gill Sans MT" pitchFamily="34" charset="-18"/>
            </a:endParaRPr>
          </a:p>
        </p:txBody>
      </p:sp>
      <p:pic>
        <p:nvPicPr>
          <p:cNvPr id="1029" name="Picture 5" descr="lista-FE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cs-CZ"/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1571625" y="1643063"/>
          <a:ext cx="5888038" cy="4071937"/>
        </p:xfrm>
        <a:graphic>
          <a:graphicData uri="http://schemas.openxmlformats.org/presentationml/2006/ole">
            <p:oleObj spid="_x0000_s1026" name="Visio" r:id="rId6" imgW="3832999" imgH="2651233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lista-UEI-zna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Prostředí BPM</a:t>
            </a:r>
            <a:endParaRPr lang="cs-CZ" sz="3200" b="1" smtClean="0">
              <a:latin typeface="Gill Sans MT" pitchFamily="34" charset="-18"/>
            </a:endParaRPr>
          </a:p>
        </p:txBody>
      </p:sp>
      <p:pic>
        <p:nvPicPr>
          <p:cNvPr id="2053" name="Picture 5" descr="lista-FE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2173288" y="1643063"/>
          <a:ext cx="4946650" cy="4621212"/>
        </p:xfrm>
        <a:graphic>
          <a:graphicData uri="http://schemas.openxmlformats.org/presentationml/2006/ole">
            <p:oleObj spid="_x0000_s2050" name="Visio" r:id="rId6" imgW="3335066" imgH="3118975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Životní cyklus BPM</a:t>
            </a:r>
            <a:endParaRPr lang="cs-CZ" sz="3200" b="1" smtClean="0">
              <a:latin typeface="Gill Sans MT" pitchFamily="34" charset="-18"/>
            </a:endParaRPr>
          </a:p>
        </p:txBody>
      </p:sp>
      <p:pic>
        <p:nvPicPr>
          <p:cNvPr id="22532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25" y="1285875"/>
            <a:ext cx="4271963" cy="427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Obsah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Podniková informatika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Principy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Terminologie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Obsah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Struktura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Procesní řízení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Logické vrstvy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Prostředí BPM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Životní cyklus BPM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Modelování podnikových procesů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Metody a standardy </a:t>
            </a:r>
          </a:p>
        </p:txBody>
      </p:sp>
      <p:pic>
        <p:nvPicPr>
          <p:cNvPr id="7173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 descr="lista-UEI-zna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Modelování, Model, Metoda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Modelování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 je jednou ze základních metod odborného a vědeckého zkoumání. Výsledkem činnosti modelování je </a:t>
            </a:r>
            <a:r>
              <a:rPr lang="cs-CZ" sz="2000" dirty="0" smtClean="0">
                <a:solidFill>
                  <a:srgbClr val="009999"/>
                </a:solidFill>
                <a:latin typeface="Gill Sans MT" pitchFamily="34" charset="-18"/>
              </a:rPr>
              <a:t>model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, který lze obecně chápat jako abstraktní obraz reality (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reálného 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světa). 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Model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 vytváří obrazu reality, který umožňuje provádět experimenty, které zkoumají chování reality, bez nutnosti přímého zásahu do reálného světa.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Metoda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 je předen daný návod nebo postupu, podle kterého vytváříme model.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000" dirty="0" smtClean="0">
              <a:solidFill>
                <a:srgbClr val="5F5F5F"/>
              </a:solidFill>
              <a:latin typeface="Gill Sans MT" pitchFamily="34" charset="-18"/>
            </a:endParaRPr>
          </a:p>
        </p:txBody>
      </p:sp>
      <p:pic>
        <p:nvPicPr>
          <p:cNvPr id="3078" name="Picture 5" descr="lista-FE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074" name="Object 1"/>
          <p:cNvGraphicFramePr>
            <a:graphicFrameLocks noChangeAspect="1"/>
          </p:cNvGraphicFramePr>
          <p:nvPr/>
        </p:nvGraphicFramePr>
        <p:xfrm>
          <a:off x="857250" y="3786188"/>
          <a:ext cx="6567488" cy="2281237"/>
        </p:xfrm>
        <a:graphic>
          <a:graphicData uri="http://schemas.openxmlformats.org/presentationml/2006/ole">
            <p:oleObj spid="_x0000_s3074" name="Visio" r:id="rId6" imgW="4301005" imgH="149893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pl-PL" sz="3200" b="1" smtClean="0">
                <a:solidFill>
                  <a:srgbClr val="009999"/>
                </a:solidFill>
                <a:latin typeface="Gill Sans MT" pitchFamily="34" charset="-18"/>
              </a:rPr>
              <a:t>Modelování podnikových procesů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Modelování podnikových procesu vychází ze základního předpokladu hierarchizace procesní struktury, která je dána mírou abstrakce. Abstrakci uplatňujeme z důvodu důkladného porozumění modelované situace. </a:t>
            </a: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endParaRPr lang="cs-CZ" sz="2000" dirty="0" smtClean="0">
              <a:solidFill>
                <a:srgbClr val="5F5F5F"/>
              </a:solidFill>
              <a:latin typeface="Gill Sans MT" pitchFamily="34" charset="-18"/>
            </a:endParaRP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Dle použitého typu upřednostňované abstrakce lze modelovací metody rozdělit na tři základní typy: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000" dirty="0" smtClean="0">
                <a:solidFill>
                  <a:srgbClr val="009999"/>
                </a:solidFill>
                <a:latin typeface="Gill Sans MT" pitchFamily="34" charset="-18"/>
              </a:rPr>
              <a:t>Funkční přístup 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zaměřený především na funkce, jejich strukturování, vstupy a výstupy.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000" dirty="0" smtClean="0">
                <a:solidFill>
                  <a:srgbClr val="009999"/>
                </a:solidFill>
                <a:latin typeface="Gill Sans MT" pitchFamily="34" charset="-18"/>
              </a:rPr>
              <a:t>Přístup specifikací chování 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je zaměřen na řídící aspekt vykonávání procesu cestou stanovení událostí a podmínek, za kterých mohou být jednotlivé aktivity prováděny.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000" dirty="0" smtClean="0">
                <a:solidFill>
                  <a:srgbClr val="009999"/>
                </a:solidFill>
                <a:latin typeface="Gill Sans MT" pitchFamily="34" charset="-18"/>
              </a:rPr>
              <a:t>Strukturální přístup </a:t>
            </a:r>
            <a:r>
              <a:rPr lang="cs-CZ" sz="2000" dirty="0" smtClean="0">
                <a:solidFill>
                  <a:srgbClr val="5F5F5F"/>
                </a:solidFill>
                <a:latin typeface="Gill Sans MT" pitchFamily="34" charset="-18"/>
              </a:rPr>
              <a:t>je zaměřen na statický aspekt procesu. Cílem je postihnout entity a zdroje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endParaRPr lang="cs-CZ" sz="2000" dirty="0" smtClean="0">
              <a:solidFill>
                <a:srgbClr val="5F5F5F"/>
              </a:solidFill>
              <a:latin typeface="Gill Sans MT" pitchFamily="34" charset="-18"/>
            </a:endParaRPr>
          </a:p>
        </p:txBody>
      </p:sp>
      <p:pic>
        <p:nvPicPr>
          <p:cNvPr id="23557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Metody a standardy I.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Unified Modeling Language (UML)</a:t>
            </a: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je jazyk určený pro objektově orientovanou analýzu a návrh aplikací.  Pro modelování procesů je určen </a:t>
            </a:r>
            <a:r>
              <a:rPr lang="en-US" sz="2000" smtClean="0">
                <a:solidFill>
                  <a:srgbClr val="5F5F5F"/>
                </a:solidFill>
                <a:latin typeface="Gill Sans MT" pitchFamily="34" charset="-18"/>
              </a:rPr>
              <a:t>Activity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Diagram.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události- pouze startovací a ukončovací událost,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aktivity- činnosti, které jsou vykonávány během toku procesu,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rozhodování- větvení a sloučení na základě podmínek,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rozvětvení- paralelní větvení procesu na několik větví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a zóny - plavecké dráhy, které přiřazují zodpovědnosti za prováděné aktivity. 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endParaRPr lang="cs-CZ" sz="1800" smtClean="0">
              <a:solidFill>
                <a:srgbClr val="5F5F5F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Integrated Definition Methods (IDEF)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 je soubor integrovaných definičních jazyků, který byl vyvinut pro potřeby systémového inženýrství. Pro popis a analýzu byznys procesů je nevhodnější strukturovaná metoda IDEF3, která modeluje proces popisem sekvencí (scénářů) a v nich probíhajících aktivit (procesů). </a:t>
            </a:r>
          </a:p>
        </p:txBody>
      </p:sp>
      <p:pic>
        <p:nvPicPr>
          <p:cNvPr id="24581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Metody a standardy II.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214438"/>
            <a:ext cx="8308975" cy="472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Business Process Modeling Notation (BPMN)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je notace pro modelování procesů zaměřených využitelných v SOA. Tvoří například grafickou prezentaci pro jazyky typu BPML nebo BPEL. Prvky notace lze rozdělit do čtyř základních skupin a to na: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plovoucí objekty (Flow Objects) – events, activities, gateways,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propojovací objekty (Connecting Objects) – sequence flow, message flow, associa-tion,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kontexty objektů (Swimlanes) – pool, lanes,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a artefakty (Artifacts) – data object, text anotation.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endParaRPr lang="cs-CZ" sz="1800" smtClean="0">
              <a:solidFill>
                <a:srgbClr val="5F5F5F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Event-Driven Process Chain (EPC)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je modelovací technika, která spočívá v řetězení událostí a funkcí do procesní posloupnosti. Základními stavebními kameny diagramu EPC jsou 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aktivity, 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události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1800" smtClean="0">
                <a:solidFill>
                  <a:srgbClr val="5F5F5F"/>
                </a:solidFill>
                <a:latin typeface="Gill Sans MT" pitchFamily="34" charset="-18"/>
              </a:rPr>
              <a:t> a logické operátory .</a:t>
            </a:r>
          </a:p>
        </p:txBody>
      </p:sp>
      <p:pic>
        <p:nvPicPr>
          <p:cNvPr id="25605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lista-UEI-zna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Využitelnost procesů</a:t>
            </a:r>
            <a:endParaRPr lang="cs-CZ" sz="3200" b="1" smtClean="0">
              <a:latin typeface="Gill Sans MT" pitchFamily="34" charset="-18"/>
            </a:endParaRPr>
          </a:p>
        </p:txBody>
      </p:sp>
      <p:pic>
        <p:nvPicPr>
          <p:cNvPr id="4101" name="Picture 5" descr="lista-FE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1071563" y="1857375"/>
          <a:ext cx="6800850" cy="3643313"/>
        </p:xfrm>
        <a:graphic>
          <a:graphicData uri="http://schemas.openxmlformats.org/presentationml/2006/ole">
            <p:oleObj spid="_x0000_s4098" name="Visio" r:id="rId6" imgW="3470564" imgH="1859733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Principy podnikové informatiky</a:t>
            </a:r>
            <a:endParaRPr lang="cs-CZ" sz="3200" b="1" smtClean="0">
              <a:latin typeface="Gill Sans MT" pitchFamily="34" charset="-18"/>
            </a:endParaRPr>
          </a:p>
        </p:txBody>
      </p:sp>
      <p:pic>
        <p:nvPicPr>
          <p:cNvPr id="8196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813" y="1714500"/>
            <a:ext cx="754697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Data - Informace - Znalosti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643063"/>
            <a:ext cx="8308975" cy="42973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b="1" smtClean="0">
                <a:solidFill>
                  <a:srgbClr val="009999"/>
                </a:solidFill>
                <a:latin typeface="Gill Sans MT" pitchFamily="34" charset="-18"/>
              </a:rPr>
              <a:t>Data -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jsou objektivní fakta o událostech nebo posloupnosti znaků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000" smtClean="0">
              <a:solidFill>
                <a:srgbClr val="5F5F5F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b="1" smtClean="0">
                <a:solidFill>
                  <a:srgbClr val="009999"/>
                </a:solidFill>
                <a:latin typeface="Gill Sans MT" pitchFamily="34" charset="-18"/>
              </a:rPr>
              <a:t>Informace -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jsou data, kterým jejich uživatel při interpretaci přiřazuje důležitost a význam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000" smtClean="0">
              <a:solidFill>
                <a:srgbClr val="5F5F5F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b="1" smtClean="0">
                <a:solidFill>
                  <a:srgbClr val="009999"/>
                </a:solidFill>
                <a:latin typeface="Gill Sans MT" pitchFamily="34" charset="-18"/>
              </a:rPr>
              <a:t>Znalosti -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jsou strukturovanými souhrny vzájemně souvisejících poznatků a zkušeností z určité oblasti nebo k nějakému účelu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b="1" smtClean="0">
                <a:solidFill>
                  <a:srgbClr val="009999"/>
                </a:solidFill>
                <a:latin typeface="Gill Sans MT" pitchFamily="34" charset="-18"/>
              </a:rPr>
              <a:t>explicitní</a:t>
            </a:r>
            <a:r>
              <a:rPr lang="cs-CZ" sz="2000" smtClean="0">
                <a:solidFill>
                  <a:srgbClr val="009999"/>
                </a:solidFill>
                <a:latin typeface="Gill Sans MT" pitchFamily="34" charset="-18"/>
              </a:rPr>
              <a:t>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- jsou jednoduše přenositelné, lze je vyjádřit pomocí jazyka, obrázku, rovnice, …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000" b="1" smtClean="0">
                <a:solidFill>
                  <a:srgbClr val="009999"/>
                </a:solidFill>
                <a:latin typeface="Gill Sans MT" pitchFamily="34" charset="-18"/>
              </a:rPr>
              <a:t>tacitní </a:t>
            </a: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- jsou nepřenositelné, jedná se o intuici, zkušenosti, mentální modely, ..</a:t>
            </a:r>
          </a:p>
        </p:txBody>
      </p:sp>
      <p:pic>
        <p:nvPicPr>
          <p:cNvPr id="9221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142875" y="349250"/>
            <a:ext cx="8745538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Syntaxe, sémantika a pragmatika informace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714500"/>
            <a:ext cx="8308975" cy="4225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800" b="1" smtClean="0">
                <a:solidFill>
                  <a:srgbClr val="5F5F5F"/>
                </a:solidFill>
                <a:latin typeface="Gill Sans MT" pitchFamily="34" charset="-18"/>
              </a:rPr>
              <a:t>Na informace lze aplikovat tři různé úrovně pohledu na to: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800" b="1" smtClean="0">
              <a:solidFill>
                <a:srgbClr val="5F5F5F"/>
              </a:solidFill>
              <a:latin typeface="Gill Sans MT" pitchFamily="34" charset="-18"/>
            </a:endParaRPr>
          </a:p>
          <a:p>
            <a:pPr marL="857250" lvl="1" indent="-45720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400" b="1" smtClean="0">
                <a:solidFill>
                  <a:srgbClr val="009999"/>
                </a:solidFill>
                <a:latin typeface="Gill Sans MT" pitchFamily="34" charset="-18"/>
              </a:rPr>
              <a:t>syntaktický</a:t>
            </a:r>
            <a:r>
              <a:rPr lang="cs-CZ" sz="2400" b="1" smtClean="0">
                <a:solidFill>
                  <a:srgbClr val="5F5F5F"/>
                </a:solidFill>
                <a:latin typeface="Gill Sans MT" pitchFamily="34" charset="-18"/>
              </a:rPr>
              <a:t> </a:t>
            </a: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(vnitřní struktura informace),</a:t>
            </a:r>
          </a:p>
          <a:p>
            <a:pPr marL="857250" lvl="1" indent="-45720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400" b="1" smtClean="0">
                <a:solidFill>
                  <a:srgbClr val="009999"/>
                </a:solidFill>
                <a:latin typeface="Gill Sans MT" pitchFamily="34" charset="-18"/>
              </a:rPr>
              <a:t>sémantický</a:t>
            </a:r>
            <a:r>
              <a:rPr lang="cs-CZ" sz="2400" b="1" smtClean="0">
                <a:solidFill>
                  <a:srgbClr val="5F5F5F"/>
                </a:solidFill>
                <a:latin typeface="Gill Sans MT" pitchFamily="34" charset="-18"/>
              </a:rPr>
              <a:t> </a:t>
            </a: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(význam informace),</a:t>
            </a:r>
          </a:p>
          <a:p>
            <a:pPr marL="857250" lvl="1" indent="-45720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</a:pP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a </a:t>
            </a:r>
            <a:r>
              <a:rPr lang="cs-CZ" sz="2400" b="1" smtClean="0">
                <a:solidFill>
                  <a:srgbClr val="009999"/>
                </a:solidFill>
                <a:latin typeface="Gill Sans MT" pitchFamily="34" charset="-18"/>
              </a:rPr>
              <a:t>pragmatický</a:t>
            </a: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 (vztah informace k příjemci).</a:t>
            </a:r>
          </a:p>
        </p:txBody>
      </p:sp>
      <p:pic>
        <p:nvPicPr>
          <p:cNvPr id="10245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Informatika, Aplikovaná informatika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714500"/>
            <a:ext cx="8308975" cy="42259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800" b="1" smtClean="0">
                <a:solidFill>
                  <a:srgbClr val="009999"/>
                </a:solidFill>
                <a:latin typeface="Gill Sans MT" pitchFamily="34" charset="-18"/>
              </a:rPr>
              <a:t>Informatika</a:t>
            </a: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 </a:t>
            </a: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je vědní disciplína, kterou lze chápat jako souhrn obecných principů a pravidel práce s informacemi a obecně definovaných charakteristik všech prvků, které se na přípravě a užití informací podílejí.</a:t>
            </a: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400" smtClean="0">
              <a:solidFill>
                <a:srgbClr val="5F5F5F"/>
              </a:solidFill>
              <a:latin typeface="Gill Sans MT" pitchFamily="34" charset="-18"/>
            </a:endParaRP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800" b="1" smtClean="0">
                <a:solidFill>
                  <a:srgbClr val="009999"/>
                </a:solidFill>
                <a:latin typeface="Gill Sans MT" pitchFamily="34" charset="-18"/>
              </a:rPr>
              <a:t>Aplikovaná informatika </a:t>
            </a:r>
            <a:r>
              <a:rPr lang="cs-CZ" sz="2400" smtClean="0">
                <a:solidFill>
                  <a:srgbClr val="5F5F5F"/>
                </a:solidFill>
                <a:latin typeface="Gill Sans MT" pitchFamily="34" charset="-18"/>
              </a:rPr>
              <a:t>je souhrn principů a pravidel práce s informacemi a charakteristiky s nimi spojených systémů a jejich prvků, které jsou významné pro její užití ve vymezené oblasti lidské činnosti.</a:t>
            </a:r>
          </a:p>
        </p:txBody>
      </p:sp>
      <p:pic>
        <p:nvPicPr>
          <p:cNvPr id="11269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Podniková informatika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714500"/>
            <a:ext cx="8308975" cy="42259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800" b="1" dirty="0" smtClean="0">
                <a:solidFill>
                  <a:srgbClr val="009999"/>
                </a:solidFill>
                <a:latin typeface="Gill Sans MT" pitchFamily="34" charset="-18"/>
              </a:rPr>
              <a:t>Podniková informatika </a:t>
            </a:r>
            <a:r>
              <a:rPr lang="cs-CZ" sz="2400" dirty="0" smtClean="0">
                <a:solidFill>
                  <a:srgbClr val="5F5F5F"/>
                </a:solidFill>
                <a:latin typeface="Gill Sans MT" pitchFamily="34" charset="-18"/>
              </a:rPr>
              <a:t>představuje principy aplikace informatiky v řízení, provozu a rozvoji ekonomického subjektu.</a:t>
            </a: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endParaRPr lang="cs-CZ" sz="2400" dirty="0" smtClean="0">
              <a:solidFill>
                <a:srgbClr val="5F5F5F"/>
              </a:solidFill>
              <a:latin typeface="Gill Sans MT" pitchFamily="34" charset="-18"/>
            </a:endParaRP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endParaRPr lang="cs-CZ" sz="2400" dirty="0" smtClean="0">
              <a:solidFill>
                <a:srgbClr val="5F5F5F"/>
              </a:solidFill>
              <a:latin typeface="Gill Sans MT" pitchFamily="34" charset="-18"/>
            </a:endParaRP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  <a:defRPr/>
            </a:pPr>
            <a:r>
              <a:rPr lang="cs-CZ" sz="2400" dirty="0" smtClean="0">
                <a:solidFill>
                  <a:srgbClr val="5F5F5F"/>
                </a:solidFill>
                <a:latin typeface="Gill Sans MT" pitchFamily="34" charset="-18"/>
              </a:rPr>
              <a:t>Podniková informatika se skládá z: </a:t>
            </a:r>
          </a:p>
          <a:p>
            <a:pPr marL="457200" indent="-45720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interní části</a:t>
            </a:r>
            <a:r>
              <a:rPr lang="cs-CZ" sz="2400" dirty="0" smtClean="0">
                <a:solidFill>
                  <a:srgbClr val="5F5F5F"/>
                </a:solidFill>
                <a:latin typeface="Gill Sans MT" pitchFamily="34" charset="-18"/>
              </a:rPr>
              <a:t>, která představuje vnitřní zajištění komplexního řízení podniku (finance, logistika, výroba, …)</a:t>
            </a:r>
          </a:p>
          <a:p>
            <a:pPr marL="457200" indent="-457200"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r>
              <a:rPr lang="cs-CZ" sz="2400" dirty="0" smtClean="0">
                <a:solidFill>
                  <a:srgbClr val="5F5F5F"/>
                </a:solidFill>
                <a:latin typeface="Gill Sans MT" pitchFamily="34" charset="-18"/>
              </a:rPr>
              <a:t>a </a:t>
            </a:r>
            <a:r>
              <a:rPr lang="cs-CZ" sz="2400" dirty="0" smtClean="0">
                <a:solidFill>
                  <a:srgbClr val="009999"/>
                </a:solidFill>
                <a:latin typeface="Gill Sans MT" pitchFamily="34" charset="-18"/>
              </a:rPr>
              <a:t>externí části</a:t>
            </a:r>
            <a:r>
              <a:rPr lang="cs-CZ" sz="2400" dirty="0" smtClean="0">
                <a:solidFill>
                  <a:srgbClr val="5F5F5F"/>
                </a:solidFill>
                <a:latin typeface="Gill Sans MT" pitchFamily="34" charset="-18"/>
              </a:rPr>
              <a:t>, která představuje aplikace a prostředky pro zajištění obchodních vztahů překračující hranice podniku (komunikace, kooperace, předávání obchodních a technických informací, … mezi obchodními </a:t>
            </a:r>
            <a:r>
              <a:rPr lang="cs-CZ" sz="2400" dirty="0" err="1" smtClean="0">
                <a:solidFill>
                  <a:srgbClr val="5F5F5F"/>
                </a:solidFill>
                <a:latin typeface="Gill Sans MT" pitchFamily="34" charset="-18"/>
              </a:rPr>
              <a:t>prtnery</a:t>
            </a:r>
            <a:r>
              <a:rPr lang="cs-CZ" sz="2400" dirty="0" smtClean="0">
                <a:solidFill>
                  <a:srgbClr val="5F5F5F"/>
                </a:solidFill>
                <a:latin typeface="Gill Sans MT" pitchFamily="34" charset="-18"/>
              </a:rPr>
              <a:t>). 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defRPr/>
            </a:pPr>
            <a:endParaRPr lang="cs-CZ" sz="1600" dirty="0" smtClean="0">
              <a:solidFill>
                <a:srgbClr val="5F5F5F"/>
              </a:solidFill>
              <a:latin typeface="Gill Sans MT" pitchFamily="34" charset="-18"/>
            </a:endParaRPr>
          </a:p>
        </p:txBody>
      </p:sp>
      <p:pic>
        <p:nvPicPr>
          <p:cNvPr id="12293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Podniková informatika – obsah a zdroje</a:t>
            </a:r>
            <a:endParaRPr lang="cs-CZ" sz="3200" b="1" smtClean="0">
              <a:latin typeface="Gill Sans MT" pitchFamily="34" charset="-18"/>
            </a:endParaRPr>
          </a:p>
        </p:txBody>
      </p:sp>
      <p:pic>
        <p:nvPicPr>
          <p:cNvPr id="13316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8688" y="1428750"/>
            <a:ext cx="6648450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lista-UEI-zn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349250"/>
            <a:ext cx="7772400" cy="847725"/>
          </a:xfrm>
        </p:spPr>
        <p:txBody>
          <a:bodyPr/>
          <a:lstStyle/>
          <a:p>
            <a:pPr algn="r" eaLnBrk="1" hangingPunct="1"/>
            <a:r>
              <a:rPr lang="cs-CZ" sz="3200" b="1" smtClean="0">
                <a:solidFill>
                  <a:srgbClr val="009999"/>
                </a:solidFill>
                <a:latin typeface="Gill Sans MT" pitchFamily="34" charset="-18"/>
              </a:rPr>
              <a:t>Služby</a:t>
            </a:r>
            <a:endParaRPr lang="cs-CZ" sz="3200" b="1" smtClean="0">
              <a:latin typeface="Gill Sans MT" pitchFamily="34" charset="-18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738" y="1928813"/>
            <a:ext cx="8308975" cy="40116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Aplikační služby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Poskytují celé aplikace (vedení účetnictví, řízení prodeje, …)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000" smtClean="0">
              <a:solidFill>
                <a:srgbClr val="009999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Technologické služby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Jedná se o infrastrukturní služby, správa počítačové sítě, instalace počítače, …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endParaRPr lang="cs-CZ" sz="2000" smtClean="0">
              <a:solidFill>
                <a:srgbClr val="009999"/>
              </a:solidFill>
              <a:latin typeface="Gill Sans MT" pitchFamily="34" charset="-18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400" smtClean="0">
                <a:solidFill>
                  <a:srgbClr val="009999"/>
                </a:solidFill>
                <a:latin typeface="Gill Sans MT" pitchFamily="34" charset="-18"/>
              </a:rPr>
              <a:t>Ostatní, podpůrné služby 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>
                <a:srgbClr val="009999"/>
              </a:buClr>
              <a:buFontTx/>
              <a:buNone/>
            </a:pPr>
            <a:r>
              <a:rPr lang="cs-CZ" sz="2000" smtClean="0">
                <a:solidFill>
                  <a:srgbClr val="5F5F5F"/>
                </a:solidFill>
                <a:latin typeface="Gill Sans MT" pitchFamily="34" charset="-18"/>
              </a:rPr>
              <a:t> školící, konzultační, právní</a:t>
            </a:r>
          </a:p>
        </p:txBody>
      </p:sp>
      <p:pic>
        <p:nvPicPr>
          <p:cNvPr id="14341" name="Picture 5" descr="lista-F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" y="0"/>
            <a:ext cx="9140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7744</TotalTime>
  <Words>1556</Words>
  <Application>Microsoft Office PowerPoint</Application>
  <PresentationFormat>Předvádění na obrazovce (4:3)</PresentationFormat>
  <Paragraphs>210</Paragraphs>
  <Slides>24</Slides>
  <Notes>24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6" baseType="lpstr">
      <vt:lpstr>Default Design</vt:lpstr>
      <vt:lpstr>Visio</vt:lpstr>
      <vt:lpstr> Podniková Informatika  Přednáška 1 </vt:lpstr>
      <vt:lpstr>Obsah</vt:lpstr>
      <vt:lpstr>Principy podnikové informatiky</vt:lpstr>
      <vt:lpstr>Data - Informace - Znalosti</vt:lpstr>
      <vt:lpstr>Syntaxe, sémantika a pragmatika informace</vt:lpstr>
      <vt:lpstr>Informatika, Aplikovaná informatika</vt:lpstr>
      <vt:lpstr>Podniková informatika</vt:lpstr>
      <vt:lpstr>Podniková informatika – obsah a zdroje</vt:lpstr>
      <vt:lpstr>Služby</vt:lpstr>
      <vt:lpstr>Lidé a informatika</vt:lpstr>
      <vt:lpstr>Data, datové zdroje</vt:lpstr>
      <vt:lpstr>Funkce, funkcionalita</vt:lpstr>
      <vt:lpstr>Procesy</vt:lpstr>
      <vt:lpstr>Koncepční analýza byznys procesů</vt:lpstr>
      <vt:lpstr>Podniková informatika a členění</vt:lpstr>
      <vt:lpstr>Procesní řízení</vt:lpstr>
      <vt:lpstr>Logické vrstvy</vt:lpstr>
      <vt:lpstr>Prostředí BPM</vt:lpstr>
      <vt:lpstr>Životní cyklus BPM</vt:lpstr>
      <vt:lpstr>Modelování, Model, Metoda</vt:lpstr>
      <vt:lpstr>Modelování podnikových procesů</vt:lpstr>
      <vt:lpstr>Metody a standardy I.</vt:lpstr>
      <vt:lpstr>Metody a standardy II.</vt:lpstr>
      <vt:lpstr>Využitelnost procesů</vt:lpstr>
    </vt:vector>
  </TitlesOfParts>
  <Company>Doma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Komárkovi</dc:creator>
  <cp:lastModifiedBy>Matěj Trakal</cp:lastModifiedBy>
  <cp:revision>966</cp:revision>
  <dcterms:created xsi:type="dcterms:W3CDTF">2002-09-03T16:55:02Z</dcterms:created>
  <dcterms:modified xsi:type="dcterms:W3CDTF">2010-10-11T08:56:54Z</dcterms:modified>
</cp:coreProperties>
</file>