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69" r:id="rId3"/>
    <p:sldId id="268" r:id="rId4"/>
    <p:sldId id="257" r:id="rId5"/>
    <p:sldId id="259" r:id="rId6"/>
    <p:sldId id="267" r:id="rId7"/>
    <p:sldId id="265" r:id="rId8"/>
    <p:sldId id="266" r:id="rId9"/>
    <p:sldId id="261" r:id="rId10"/>
    <p:sldId id="262" r:id="rId11"/>
    <p:sldId id="263" r:id="rId12"/>
    <p:sldId id="264" r:id="rId13"/>
    <p:sldId id="271" r:id="rId14"/>
    <p:sldId id="258" r:id="rId15"/>
    <p:sldId id="26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78840" autoAdjust="0"/>
  </p:normalViewPr>
  <p:slideViewPr>
    <p:cSldViewPr>
      <p:cViewPr varScale="1">
        <p:scale>
          <a:sx n="60" d="100"/>
          <a:sy n="60" d="100"/>
        </p:scale>
        <p:origin x="-143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67719-201C-44FF-AB5B-9962F3AD8A3F}" type="datetimeFigureOut">
              <a:rPr lang="cs-CZ" smtClean="0"/>
              <a:pPr/>
              <a:t>11.5.2009</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A30592-6FF7-4BC1-A711-842334A82AF3}"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 we want to</a:t>
            </a:r>
            <a:r>
              <a:rPr lang="en-US" baseline="0" dirty="0" smtClean="0"/>
              <a:t> welcome you on our presentation.</a:t>
            </a:r>
          </a:p>
          <a:p>
            <a:r>
              <a:rPr lang="en-US" baseline="0" dirty="0" smtClean="0"/>
              <a:t>My name is Matěj Trakal and this is my colleague Tomáš Bouda.</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prepared a presentation about </a:t>
            </a:r>
            <a:r>
              <a:rPr lang="en-US" baseline="0" smtClean="0"/>
              <a:t>new information sources.</a:t>
            </a:r>
            <a:endParaRPr lang="en-US" baseline="0" dirty="0" smtClean="0"/>
          </a:p>
        </p:txBody>
      </p:sp>
      <p:sp>
        <p:nvSpPr>
          <p:cNvPr id="4" name="Slide Number Placeholder 3"/>
          <p:cNvSpPr>
            <a:spLocks noGrp="1"/>
          </p:cNvSpPr>
          <p:nvPr>
            <p:ph type="sldNum" sz="quarter" idx="10"/>
          </p:nvPr>
        </p:nvSpPr>
        <p:spPr/>
        <p:txBody>
          <a:bodyPr/>
          <a:lstStyle/>
          <a:p>
            <a:fld id="{9BA30592-6FF7-4BC1-A711-842334A82AF3}" type="slidenum">
              <a:rPr lang="cs-CZ" smtClean="0"/>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Methods</a:t>
            </a:r>
            <a:r>
              <a:rPr lang="en-US" baseline="0" dirty="0" smtClean="0"/>
              <a:t> of testing was aimed to quality, quantity and speed to found required information.</a:t>
            </a:r>
          </a:p>
          <a:p>
            <a:r>
              <a:rPr lang="en-US" baseline="0" dirty="0" smtClean="0"/>
              <a:t>On wikipedia you can find technical information about </a:t>
            </a:r>
            <a:r>
              <a:rPr lang="en-US" baseline="0" dirty="0" err="1" smtClean="0"/>
              <a:t>rubic</a:t>
            </a:r>
            <a:r>
              <a:rPr lang="en-US" baseline="0" dirty="0" smtClean="0"/>
              <a:t> cube, but we didn’t found how to build it.</a:t>
            </a:r>
          </a:p>
          <a:p>
            <a:r>
              <a:rPr lang="en-US" baseline="0" dirty="0" smtClean="0"/>
              <a:t>On youtube is how to, but no technical information…</a:t>
            </a:r>
          </a:p>
          <a:p>
            <a:r>
              <a:rPr lang="en-US" baseline="0" dirty="0" smtClean="0"/>
              <a:t>Results you can show in tables behind me.</a:t>
            </a:r>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a:t>
            </a:r>
            <a:r>
              <a:rPr lang="en-US" baseline="0" dirty="0" smtClean="0"/>
              <a:t> is better see one video than study from texts.</a:t>
            </a:r>
          </a:p>
          <a:p>
            <a:r>
              <a:rPr lang="en-US" baseline="0" dirty="0" smtClean="0"/>
              <a:t>On the picture is shown bubble sort algorithm. This animations is from wikipedia, but it’s not so much good for understanding. </a:t>
            </a:r>
          </a:p>
          <a:p>
            <a:r>
              <a:rPr lang="en-US" baseline="0" dirty="0" smtClean="0"/>
              <a:t>When you try to find on youtube there are many better video tutorials.</a:t>
            </a:r>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this slide</a:t>
            </a:r>
            <a:r>
              <a:rPr lang="en-US" baseline="0" dirty="0" smtClean="0"/>
              <a:t> you can compare form of published information.</a:t>
            </a:r>
          </a:p>
          <a:p>
            <a:r>
              <a:rPr lang="en-US" dirty="0" smtClean="0"/>
              <a:t>How you can look wikipedia contains mainly text</a:t>
            </a:r>
            <a:r>
              <a:rPr lang="en-US" baseline="0" dirty="0" smtClean="0"/>
              <a:t> and some pictures. Sometimes is there animation, but not so much often.</a:t>
            </a:r>
          </a:p>
          <a:p>
            <a:r>
              <a:rPr lang="en-US" baseline="0" dirty="0" smtClean="0"/>
              <a:t>On youtube are mainly videos and some pictures, but included in videos.</a:t>
            </a:r>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15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when</a:t>
            </a:r>
            <a:r>
              <a:rPr lang="en-US" baseline="0" dirty="0" smtClean="0"/>
              <a:t> you will have some questions please remember or better forget it. At the end of presentation will be a question time.</a:t>
            </a:r>
            <a:endParaRPr lang="en-US" dirty="0" smtClean="0"/>
          </a:p>
          <a:p>
            <a:r>
              <a:rPr lang="en-US" dirty="0" smtClean="0"/>
              <a:t>In first part we say something about history of</a:t>
            </a:r>
            <a:r>
              <a:rPr lang="en-US" baseline="0" dirty="0" smtClean="0"/>
              <a:t> information sources.</a:t>
            </a:r>
          </a:p>
          <a:p>
            <a:r>
              <a:rPr lang="en-US" baseline="0" dirty="0" smtClean="0"/>
              <a:t>In main part we try describe and compare wikipedia and youtube and say a little bit of their history.</a:t>
            </a:r>
          </a:p>
          <a:p>
            <a:r>
              <a:rPr lang="en-US" dirty="0" smtClean="0"/>
              <a:t>So let’s start</a:t>
            </a:r>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history was no computers and information was wrote into many books, magazines and another printed materials.</a:t>
            </a:r>
          </a:p>
          <a:p>
            <a:r>
              <a:rPr lang="en-US" baseline="0" dirty="0" smtClean="0"/>
              <a:t>After “book time” arrive TV and radio time. Part of information is moved and printer materials go slowly down, but still are main source of prime information.</a:t>
            </a:r>
          </a:p>
          <a:p>
            <a:r>
              <a:rPr lang="en-US" baseline="0" dirty="0" smtClean="0"/>
              <a:t>With internet expansion are created closed information portals, mostly of technical character. This portals are managed by fanatics and people which are interested in actual problem. This guarantee that published information has high-quality same as in books.</a:t>
            </a:r>
          </a:p>
          <a:p>
            <a:r>
              <a:rPr lang="en-US" baseline="0" dirty="0" smtClean="0"/>
              <a:t>After closed servers comes open solutions as wikipedia servers. With this start information sharing. Everybody can contribute on contents, but can add good or trash information and here start one big problem. Quality of information.</a:t>
            </a:r>
          </a:p>
          <a:p>
            <a:r>
              <a:rPr lang="en-US" baseline="0" dirty="0" smtClean="0"/>
              <a:t>Today is only I hope minority group people which want add trashed information and this information are repaired by others contributors.</a:t>
            </a:r>
          </a:p>
        </p:txBody>
      </p:sp>
      <p:sp>
        <p:nvSpPr>
          <p:cNvPr id="4" name="Slide Number Placeholder 3"/>
          <p:cNvSpPr>
            <a:spLocks noGrp="1"/>
          </p:cNvSpPr>
          <p:nvPr>
            <p:ph type="sldNum" sz="quarter" idx="10"/>
          </p:nvPr>
        </p:nvSpPr>
        <p:spPr/>
        <p:txBody>
          <a:bodyPr/>
          <a:lstStyle/>
          <a:p>
            <a:fld id="{9BA30592-6FF7-4BC1-A711-842334A82AF3}" type="slidenum">
              <a:rPr lang="cs-CZ" smtClean="0"/>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speak about wikipedia,</a:t>
            </a:r>
            <a:r>
              <a:rPr lang="en-US" baseline="0" dirty="0" smtClean="0"/>
              <a:t> but what is it? Wikipedia is one of the biggest global open encyclopedia. What we mean a word open? We mean that everyone can contribute with his knowledge and improve provided services.</a:t>
            </a:r>
          </a:p>
          <a:p>
            <a:r>
              <a:rPr lang="en-US" baseline="0" dirty="0" smtClean="0"/>
              <a:t>This encyclopedia has more than 2 800 000 articles in English version of wikipedia and 120 000  in Czech version and is accessible in more than 250 languages!</a:t>
            </a:r>
          </a:p>
          <a:p>
            <a:endParaRPr lang="en-US" baseline="0" dirty="0" smtClean="0"/>
          </a:p>
          <a:p>
            <a:r>
              <a:rPr lang="en-US" baseline="0" dirty="0" smtClean="0"/>
              <a:t>On second side we have there a closed video server youtube. It is the biggest video server on the internet. It has same problem as wikipedia – than can contribute everybody. Because record video is faster than write articles this server took this server teenagers and theirs feeling effusions. This server unlike wikipedia is today fully trash. Information cost is really low, but sometimes are there some interesting or funny videos.</a:t>
            </a:r>
          </a:p>
          <a:p>
            <a:r>
              <a:rPr lang="en-US" baseline="0" dirty="0" smtClean="0"/>
              <a:t>Server is actually translated into 22 languages but only web pages and not contents.</a:t>
            </a:r>
          </a:p>
          <a:p>
            <a:r>
              <a:rPr lang="en-US" baseline="0" dirty="0" smtClean="0"/>
              <a:t>This server is disreputable by its regional restrictions. It mean, that some contents is not accessible in others countries or in country for which is determinate.  For example in our country you can’t play some clips by </a:t>
            </a:r>
            <a:r>
              <a:rPr lang="en-US" baseline="0" dirty="0" err="1" smtClean="0"/>
              <a:t>vypsaná</a:t>
            </a:r>
            <a:r>
              <a:rPr lang="en-US" baseline="0" dirty="0" smtClean="0"/>
              <a:t> </a:t>
            </a:r>
            <a:r>
              <a:rPr lang="en-US" baseline="0" dirty="0" err="1" smtClean="0"/>
              <a:t>fixa</a:t>
            </a:r>
            <a:r>
              <a:rPr lang="en-US" baseline="0" dirty="0" smtClean="0"/>
              <a:t>.</a:t>
            </a:r>
          </a:p>
          <a:p>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little bit about history:</a:t>
            </a:r>
          </a:p>
          <a:p>
            <a:r>
              <a:rPr lang="en-US" dirty="0" smtClean="0"/>
              <a:t>Wikipedia was founded in</a:t>
            </a:r>
            <a:r>
              <a:rPr lang="en-US" baseline="0" dirty="0" smtClean="0"/>
              <a:t> January 2001 and youtube four years after.</a:t>
            </a:r>
          </a:p>
          <a:p>
            <a:r>
              <a:rPr lang="en-US" baseline="0" dirty="0" smtClean="0"/>
              <a:t>Wikipedia has get year by year more and more articles into its database.</a:t>
            </a:r>
          </a:p>
          <a:p>
            <a:r>
              <a:rPr lang="en-US" baseline="0" dirty="0" smtClean="0"/>
              <a:t>About youtube we don’t found any information for count of videos but we know that youtube was bough by Google in February 2006.</a:t>
            </a:r>
          </a:p>
        </p:txBody>
      </p:sp>
      <p:sp>
        <p:nvSpPr>
          <p:cNvPr id="4" name="Slide Number Placeholder 3"/>
          <p:cNvSpPr>
            <a:spLocks noGrp="1"/>
          </p:cNvSpPr>
          <p:nvPr>
            <p:ph type="sldNum" sz="quarter" idx="10"/>
          </p:nvPr>
        </p:nvSpPr>
        <p:spPr/>
        <p:txBody>
          <a:bodyPr/>
          <a:lstStyle/>
          <a:p>
            <a:fld id="{9BA30592-6FF7-4BC1-A711-842334A82AF3}" type="slidenum">
              <a:rPr lang="cs-CZ" smtClean="0"/>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Financing:</a:t>
            </a:r>
          </a:p>
          <a:p>
            <a:r>
              <a:rPr lang="en-US" dirty="0" smtClean="0"/>
              <a:t>Wikipedia is non-commercial.</a:t>
            </a:r>
            <a:r>
              <a:rPr lang="en-US" baseline="0" dirty="0" smtClean="0"/>
              <a:t> It means, that there is no ads.</a:t>
            </a:r>
          </a:p>
          <a:p>
            <a:r>
              <a:rPr lang="en-US" baseline="0" dirty="0" smtClean="0"/>
              <a:t>Youtube is commercial. There are some advertisement which pay load for working this server.</a:t>
            </a:r>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you can see</a:t>
            </a:r>
            <a:r>
              <a:rPr lang="en-US" baseline="0" dirty="0" smtClean="0"/>
              <a:t> trend of Czech wikipedia articles. </a:t>
            </a:r>
          </a:p>
          <a:p>
            <a:r>
              <a:rPr lang="en-US" baseline="0" dirty="0" smtClean="0"/>
              <a:t>With every year are there more and more articles.</a:t>
            </a:r>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Into the future we</a:t>
            </a:r>
            <a:r>
              <a:rPr lang="en-US" baseline="0" dirty="0" smtClean="0"/>
              <a:t> think that wikipedia will improve a quality of supported information and join with other servers with images or videos.</a:t>
            </a:r>
          </a:p>
          <a:p>
            <a:r>
              <a:rPr lang="en-US" dirty="0" smtClean="0"/>
              <a:t>We think</a:t>
            </a:r>
            <a:r>
              <a:rPr lang="en-US" baseline="0" dirty="0" smtClean="0"/>
              <a:t> that youtube will be separated to commercial for example music video clips, politic conferences and non-commercial sphere where will be published personal video blogs and another personal videos.</a:t>
            </a:r>
            <a:endParaRPr lang="cs-CZ" dirty="0"/>
          </a:p>
        </p:txBody>
      </p:sp>
      <p:sp>
        <p:nvSpPr>
          <p:cNvPr id="4" name="Slide Number Placeholder 3"/>
          <p:cNvSpPr>
            <a:spLocks noGrp="1"/>
          </p:cNvSpPr>
          <p:nvPr>
            <p:ph type="sldNum" sz="quarter" idx="10"/>
          </p:nvPr>
        </p:nvSpPr>
        <p:spPr/>
        <p:txBody>
          <a:bodyPr/>
          <a:lstStyle/>
          <a:p>
            <a:fld id="{9BA30592-6FF7-4BC1-A711-842334A82AF3}" type="slidenum">
              <a:rPr lang="cs-CZ" smtClean="0"/>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test this servers for try to find required information.</a:t>
            </a:r>
          </a:p>
          <a:p>
            <a:r>
              <a:rPr lang="en-US" dirty="0" smtClean="0"/>
              <a:t>Why is there a </a:t>
            </a:r>
            <a:r>
              <a:rPr lang="en-US" dirty="0" err="1" smtClean="0"/>
              <a:t>rubic</a:t>
            </a:r>
            <a:r>
              <a:rPr lang="en-US" dirty="0" smtClean="0"/>
              <a:t> cube on the picture?</a:t>
            </a:r>
            <a:endParaRPr lang="en-US" baseline="0" dirty="0" smtClean="0"/>
          </a:p>
          <a:p>
            <a:r>
              <a:rPr lang="en-US" baseline="0" dirty="0" smtClean="0"/>
              <a:t>Because we try to find information about it. How to build id, technical information, parameters and others.</a:t>
            </a:r>
            <a:endParaRPr lang="en-US" dirty="0" smtClean="0"/>
          </a:p>
        </p:txBody>
      </p:sp>
      <p:sp>
        <p:nvSpPr>
          <p:cNvPr id="4" name="Slide Number Placeholder 3"/>
          <p:cNvSpPr>
            <a:spLocks noGrp="1"/>
          </p:cNvSpPr>
          <p:nvPr>
            <p:ph type="sldNum" sz="quarter" idx="10"/>
          </p:nvPr>
        </p:nvSpPr>
        <p:spPr/>
        <p:txBody>
          <a:bodyPr/>
          <a:lstStyle/>
          <a:p>
            <a:fld id="{9BA30592-6FF7-4BC1-A711-842334A82AF3}" type="slidenum">
              <a:rPr lang="cs-CZ" smtClean="0"/>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EC88947C-0FD5-40D8-927E-85289DE126C4}" type="datetime1">
              <a:rPr lang="cs-CZ" smtClean="0"/>
              <a:pPr/>
              <a:t>11.5.2009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E8D2A985-E43E-4366-9C65-850A75722DFA}" type="datetime1">
              <a:rPr lang="cs-CZ" smtClean="0"/>
              <a:pPr/>
              <a:t>11.5.2009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C34EDDBD-D415-44AD-9BED-6A66A07F8565}" type="datetime1">
              <a:rPr lang="cs-CZ" smtClean="0"/>
              <a:pPr/>
              <a:t>11.5.2009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43D36A22-3045-40AE-B89E-2BE6F91DEC42}" type="datetime1">
              <a:rPr lang="cs-CZ" smtClean="0"/>
              <a:pPr/>
              <a:t>11.5.2009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33B8C0-0E38-4A4C-8DAE-A9DF43676582}" type="datetime1">
              <a:rPr lang="cs-CZ" smtClean="0"/>
              <a:pPr/>
              <a:t>11.5.2009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9248795B-0953-492E-B875-4BAE222D18FE}" type="datetime1">
              <a:rPr lang="cs-CZ" smtClean="0"/>
              <a:pPr/>
              <a:t>11.5.2009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7F0DACD0-7BC8-42F9-B4EC-46FA5EDD5131}" type="datetime1">
              <a:rPr lang="cs-CZ" smtClean="0"/>
              <a:pPr/>
              <a:t>11.5.2009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24EAB0D8-598A-4E99-AD95-3601416AABB2}" type="datetime1">
              <a:rPr lang="cs-CZ" smtClean="0"/>
              <a:pPr/>
              <a:t>11.5.2009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76D7E-1E8E-4884-A36D-B5B6027317EA}" type="datetime1">
              <a:rPr lang="cs-CZ" smtClean="0"/>
              <a:pPr/>
              <a:t>11.5.2009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A7359B-D163-408A-9A9B-342E161EA142}" type="datetime1">
              <a:rPr lang="cs-CZ" smtClean="0"/>
              <a:pPr/>
              <a:t>11.5.2009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5821D7-569F-4694-9276-EA1E261ED8C4}" type="datetime1">
              <a:rPr lang="cs-CZ" smtClean="0"/>
              <a:pPr/>
              <a:t>11.5.2009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C7BE8E-1E59-4CCE-AFC9-6D86A2549418}"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gs>
            <a:gs pos="100000">
              <a:schemeClr val="bg2">
                <a:shade val="30000"/>
                <a:satMod val="2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2AD36-DCC5-4A7B-82D7-745AA6BF6432}" type="datetime1">
              <a:rPr lang="cs-CZ" smtClean="0"/>
              <a:pPr/>
              <a:t>11.5.2009</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7BE8E-1E59-4CCE-AFC9-6D86A2549418}"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youtube.com/watch?v=myKlT30nl5Y" TargetMode="External"/><Relationship Id="rId4" Type="http://schemas.openxmlformats.org/officeDocument/2006/relationships/hyperlink" Target="http://en.wikipedia.org/wiki/Bubble_sort"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meta.wikimedia.org/wiki/List_of_Wikipedias" TargetMode="External"/><Relationship Id="rId2" Type="http://schemas.openxmlformats.org/officeDocument/2006/relationships/hyperlink" Target="http://en.wikipedia.org/wiki/History_of_Wikipedia" TargetMode="External"/><Relationship Id="rId1" Type="http://schemas.openxmlformats.org/officeDocument/2006/relationships/slideLayout" Target="../slideLayouts/slideLayout2.xml"/><Relationship Id="rId5" Type="http://schemas.openxmlformats.org/officeDocument/2006/relationships/hyperlink" Target="http://cs.wikipedia.org/wiki/%C4%8Cesk%C3%A1_Wikipedie" TargetMode="External"/><Relationship Id="rId4" Type="http://schemas.openxmlformats.org/officeDocument/2006/relationships/hyperlink" Target="http://en.wikipedia.org/wiki/YouTube"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Wikipedia and youtube as a new source of information</a:t>
            </a:r>
            <a:endParaRPr lang="cs-CZ" dirty="0"/>
          </a:p>
        </p:txBody>
      </p:sp>
      <p:sp>
        <p:nvSpPr>
          <p:cNvPr id="3" name="Subtitle 2"/>
          <p:cNvSpPr>
            <a:spLocks noGrp="1"/>
          </p:cNvSpPr>
          <p:nvPr>
            <p:ph type="subTitle" idx="1"/>
          </p:nvPr>
        </p:nvSpPr>
        <p:spPr>
          <a:xfrm>
            <a:off x="1371600" y="5072074"/>
            <a:ext cx="6400800" cy="566726"/>
          </a:xfrm>
        </p:spPr>
        <p:txBody>
          <a:bodyPr>
            <a:normAutofit lnSpcReduction="10000"/>
          </a:bodyPr>
          <a:lstStyle/>
          <a:p>
            <a:r>
              <a:rPr lang="en-US" dirty="0" smtClean="0"/>
              <a:t>Matěj Trakal and Tomáš Bouda</a:t>
            </a:r>
            <a:endParaRPr lang="cs-CZ"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a:t>
            </a:r>
            <a:endParaRPr lang="cs-CZ" dirty="0"/>
          </a:p>
        </p:txBody>
      </p:sp>
      <p:graphicFrame>
        <p:nvGraphicFramePr>
          <p:cNvPr id="4" name="Content Placeholder 3"/>
          <p:cNvGraphicFramePr>
            <a:graphicFrameLocks noGrp="1"/>
          </p:cNvGraphicFramePr>
          <p:nvPr>
            <p:ph idx="1"/>
          </p:nvPr>
        </p:nvGraphicFramePr>
        <p:xfrm>
          <a:off x="428596" y="1571612"/>
          <a:ext cx="8229600" cy="1854200"/>
        </p:xfrm>
        <a:graphic>
          <a:graphicData uri="http://schemas.openxmlformats.org/drawingml/2006/table">
            <a:tbl>
              <a:tblPr firstRow="1" bandRow="1">
                <a:tableStyleId>{5C22544A-7EE6-4342-B048-85BDC9FD1C3A}</a:tableStyleId>
              </a:tblPr>
              <a:tblGrid>
                <a:gridCol w="3143272"/>
                <a:gridCol w="2543164"/>
                <a:gridCol w="2543164"/>
              </a:tblGrid>
              <a:tr h="370840">
                <a:tc>
                  <a:txBody>
                    <a:bodyPr/>
                    <a:lstStyle/>
                    <a:p>
                      <a:endParaRPr lang="cs-CZ" dirty="0"/>
                    </a:p>
                  </a:txBody>
                  <a:tcPr/>
                </a:tc>
                <a:tc>
                  <a:txBody>
                    <a:bodyPr/>
                    <a:lstStyle/>
                    <a:p>
                      <a:r>
                        <a:rPr lang="en-US" dirty="0" smtClean="0"/>
                        <a:t>Wikipedia</a:t>
                      </a:r>
                      <a:endParaRPr lang="cs-CZ" dirty="0"/>
                    </a:p>
                  </a:txBody>
                  <a:tcPr/>
                </a:tc>
                <a:tc>
                  <a:txBody>
                    <a:bodyPr/>
                    <a:lstStyle/>
                    <a:p>
                      <a:r>
                        <a:rPr lang="en-US" dirty="0" smtClean="0"/>
                        <a:t>Youtube</a:t>
                      </a:r>
                      <a:endParaRPr lang="cs-CZ" dirty="0"/>
                    </a:p>
                  </a:txBody>
                  <a:tcPr/>
                </a:tc>
              </a:tr>
              <a:tr h="370840">
                <a:tc>
                  <a:txBody>
                    <a:bodyPr/>
                    <a:lstStyle/>
                    <a:p>
                      <a:r>
                        <a:rPr lang="en-US" dirty="0" smtClean="0"/>
                        <a:t>High</a:t>
                      </a:r>
                      <a:r>
                        <a:rPr lang="en-US" baseline="0" dirty="0" smtClean="0"/>
                        <a:t> quality information</a:t>
                      </a:r>
                      <a:endParaRPr lang="cs-CZ" dirty="0"/>
                    </a:p>
                  </a:txBody>
                  <a:tcPr/>
                </a:tc>
                <a:tc>
                  <a:txBody>
                    <a:bodyPr/>
                    <a:lstStyle/>
                    <a:p>
                      <a:r>
                        <a:rPr lang="en-US" dirty="0" smtClean="0"/>
                        <a:t>M</a:t>
                      </a:r>
                      <a:r>
                        <a:rPr lang="cs-CZ" dirty="0" smtClean="0"/>
                        <a:t>ajority</a:t>
                      </a:r>
                      <a:r>
                        <a:rPr lang="en-US" dirty="0" smtClean="0"/>
                        <a:t> (technical)</a:t>
                      </a:r>
                      <a:endParaRPr lang="cs-CZ" dirty="0"/>
                    </a:p>
                  </a:txBody>
                  <a:tcPr/>
                </a:tc>
                <a:tc>
                  <a:txBody>
                    <a:bodyPr/>
                    <a:lstStyle/>
                    <a:p>
                      <a:r>
                        <a:rPr lang="en-US" dirty="0" smtClean="0"/>
                        <a:t>Minority (practical)</a:t>
                      </a:r>
                      <a:endParaRPr lang="cs-CZ" dirty="0"/>
                    </a:p>
                  </a:txBody>
                  <a:tcPr/>
                </a:tc>
              </a:tr>
              <a:tr h="370840">
                <a:tc>
                  <a:txBody>
                    <a:bodyPr/>
                    <a:lstStyle/>
                    <a:p>
                      <a:r>
                        <a:rPr lang="en-US" dirty="0" smtClean="0"/>
                        <a:t>Trash quality information</a:t>
                      </a:r>
                      <a:endParaRPr lang="cs-CZ" dirty="0"/>
                    </a:p>
                  </a:txBody>
                  <a:tcPr/>
                </a:tc>
                <a:tc>
                  <a:txBody>
                    <a:bodyPr/>
                    <a:lstStyle/>
                    <a:p>
                      <a:r>
                        <a:rPr lang="en-US" dirty="0" smtClean="0"/>
                        <a:t>Minimum</a:t>
                      </a:r>
                      <a:endParaRPr lang="cs-CZ" dirty="0"/>
                    </a:p>
                  </a:txBody>
                  <a:tcPr/>
                </a:tc>
                <a:tc>
                  <a:txBody>
                    <a:bodyPr/>
                    <a:lstStyle/>
                    <a:p>
                      <a:r>
                        <a:rPr lang="en-US" dirty="0" smtClean="0"/>
                        <a:t>Mainly all</a:t>
                      </a:r>
                      <a:endParaRPr lang="cs-CZ" dirty="0"/>
                    </a:p>
                  </a:txBody>
                  <a:tcPr/>
                </a:tc>
              </a:tr>
              <a:tr h="370840">
                <a:tc>
                  <a:txBody>
                    <a:bodyPr/>
                    <a:lstStyle/>
                    <a:p>
                      <a:r>
                        <a:rPr lang="en-US" dirty="0" smtClean="0"/>
                        <a:t>Quality of Czech information</a:t>
                      </a:r>
                      <a:endParaRPr lang="cs-CZ" dirty="0"/>
                    </a:p>
                  </a:txBody>
                  <a:tcPr/>
                </a:tc>
                <a:tc>
                  <a:txBody>
                    <a:bodyPr/>
                    <a:lstStyle/>
                    <a:p>
                      <a:r>
                        <a:rPr lang="en-US" b="1" dirty="0" smtClean="0"/>
                        <a:t>Very good</a:t>
                      </a:r>
                      <a:endParaRPr lang="cs-CZ" b="1" dirty="0"/>
                    </a:p>
                  </a:txBody>
                  <a:tcPr/>
                </a:tc>
                <a:tc>
                  <a:txBody>
                    <a:bodyPr/>
                    <a:lstStyle/>
                    <a:p>
                      <a:r>
                        <a:rPr lang="en-US" dirty="0" smtClean="0"/>
                        <a:t>Good</a:t>
                      </a:r>
                    </a:p>
                  </a:txBody>
                  <a:tcPr/>
                </a:tc>
              </a:tr>
              <a:tr h="370840">
                <a:tc>
                  <a:txBody>
                    <a:bodyPr/>
                    <a:lstStyle/>
                    <a:p>
                      <a:r>
                        <a:rPr lang="en-US" dirty="0" smtClean="0"/>
                        <a:t>Quality of English information</a:t>
                      </a:r>
                      <a:endParaRPr lang="cs-CZ" dirty="0"/>
                    </a:p>
                  </a:txBody>
                  <a:tcPr/>
                </a:tc>
                <a:tc>
                  <a:txBody>
                    <a:bodyPr/>
                    <a:lstStyle/>
                    <a:p>
                      <a:r>
                        <a:rPr lang="en-US" b="1" dirty="0" smtClean="0"/>
                        <a:t>Best</a:t>
                      </a:r>
                      <a:endParaRPr lang="cs-CZ" b="1" dirty="0"/>
                    </a:p>
                  </a:txBody>
                  <a:tcPr/>
                </a:tc>
                <a:tc>
                  <a:txBody>
                    <a:bodyPr/>
                    <a:lstStyle/>
                    <a:p>
                      <a:r>
                        <a:rPr lang="en-US" dirty="0" smtClean="0"/>
                        <a:t>Good</a:t>
                      </a:r>
                    </a:p>
                  </a:txBody>
                  <a:tcPr/>
                </a:tc>
              </a:tr>
            </a:tbl>
          </a:graphicData>
        </a:graphic>
      </p:graphicFrame>
      <p:graphicFrame>
        <p:nvGraphicFramePr>
          <p:cNvPr id="6" name="Content Placeholder 3"/>
          <p:cNvGraphicFramePr>
            <a:graphicFrameLocks/>
          </p:cNvGraphicFramePr>
          <p:nvPr/>
        </p:nvGraphicFramePr>
        <p:xfrm>
          <a:off x="428596" y="5072074"/>
          <a:ext cx="8229600" cy="1112520"/>
        </p:xfrm>
        <a:graphic>
          <a:graphicData uri="http://schemas.openxmlformats.org/drawingml/2006/table">
            <a:tbl>
              <a:tblPr firstRow="1" bandRow="1">
                <a:tableStyleId>{5C22544A-7EE6-4342-B048-85BDC9FD1C3A}</a:tableStyleId>
              </a:tblPr>
              <a:tblGrid>
                <a:gridCol w="3143272"/>
                <a:gridCol w="2543164"/>
                <a:gridCol w="2543164"/>
              </a:tblGrid>
              <a:tr h="370840">
                <a:tc>
                  <a:txBody>
                    <a:bodyPr/>
                    <a:lstStyle/>
                    <a:p>
                      <a:endParaRPr lang="cs-CZ" dirty="0"/>
                    </a:p>
                  </a:txBody>
                  <a:tcPr/>
                </a:tc>
                <a:tc>
                  <a:txBody>
                    <a:bodyPr/>
                    <a:lstStyle/>
                    <a:p>
                      <a:r>
                        <a:rPr lang="en-US" dirty="0" smtClean="0"/>
                        <a:t>Wikipedia</a:t>
                      </a:r>
                      <a:endParaRPr lang="cs-CZ" dirty="0"/>
                    </a:p>
                  </a:txBody>
                  <a:tcPr/>
                </a:tc>
                <a:tc>
                  <a:txBody>
                    <a:bodyPr/>
                    <a:lstStyle/>
                    <a:p>
                      <a:r>
                        <a:rPr lang="en-US" dirty="0" smtClean="0"/>
                        <a:t>Youtube</a:t>
                      </a:r>
                      <a:endParaRPr lang="cs-CZ" dirty="0"/>
                    </a:p>
                  </a:txBody>
                  <a:tcPr/>
                </a:tc>
              </a:tr>
              <a:tr h="370840">
                <a:tc>
                  <a:txBody>
                    <a:bodyPr/>
                    <a:lstStyle/>
                    <a:p>
                      <a:r>
                        <a:rPr lang="en-US" baseline="0" dirty="0" smtClean="0"/>
                        <a:t>Quantity of Czech information</a:t>
                      </a:r>
                      <a:endParaRPr lang="cs-CZ" dirty="0"/>
                    </a:p>
                  </a:txBody>
                  <a:tcPr/>
                </a:tc>
                <a:tc>
                  <a:txBody>
                    <a:bodyPr/>
                    <a:lstStyle/>
                    <a:p>
                      <a:r>
                        <a:rPr lang="en-US" b="1" dirty="0" smtClean="0"/>
                        <a:t>Enough</a:t>
                      </a:r>
                      <a:endParaRPr lang="cs-CZ" b="1" dirty="0"/>
                    </a:p>
                  </a:txBody>
                  <a:tcPr/>
                </a:tc>
                <a:tc>
                  <a:txBody>
                    <a:bodyPr/>
                    <a:lstStyle/>
                    <a:p>
                      <a:r>
                        <a:rPr lang="en-US" dirty="0" smtClean="0"/>
                        <a:t>Not much</a:t>
                      </a:r>
                      <a:endParaRPr lang="cs-CZ" dirty="0"/>
                    </a:p>
                  </a:txBody>
                  <a:tcPr/>
                </a:tc>
              </a:tr>
              <a:tr h="370840">
                <a:tc>
                  <a:txBody>
                    <a:bodyPr/>
                    <a:lstStyle/>
                    <a:p>
                      <a:r>
                        <a:rPr lang="en-US" baseline="0" dirty="0" smtClean="0"/>
                        <a:t>Quantity of English information</a:t>
                      </a:r>
                      <a:endParaRPr lang="cs-CZ" dirty="0"/>
                    </a:p>
                  </a:txBody>
                  <a:tcPr/>
                </a:tc>
                <a:tc>
                  <a:txBody>
                    <a:bodyPr/>
                    <a:lstStyle/>
                    <a:p>
                      <a:r>
                        <a:rPr lang="en-US" b="1" dirty="0" smtClean="0"/>
                        <a:t>Almost all</a:t>
                      </a:r>
                      <a:endParaRPr lang="cs-CZ" b="1" dirty="0"/>
                    </a:p>
                  </a:txBody>
                  <a:tcPr/>
                </a:tc>
                <a:tc>
                  <a:txBody>
                    <a:bodyPr/>
                    <a:lstStyle/>
                    <a:p>
                      <a:r>
                        <a:rPr lang="en-US" dirty="0" smtClean="0"/>
                        <a:t>Enough</a:t>
                      </a:r>
                      <a:endParaRPr lang="cs-CZ" dirty="0"/>
                    </a:p>
                  </a:txBody>
                  <a:tcPr/>
                </a:tc>
              </a:tr>
            </a:tbl>
          </a:graphicData>
        </a:graphic>
      </p:graphicFrame>
      <p:sp>
        <p:nvSpPr>
          <p:cNvPr id="7" name="Title 1"/>
          <p:cNvSpPr txBox="1">
            <a:spLocks/>
          </p:cNvSpPr>
          <p:nvPr/>
        </p:nvSpPr>
        <p:spPr>
          <a:xfrm>
            <a:off x="428596" y="378619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Quantity</a:t>
            </a:r>
            <a:endParaRPr kumimoji="0" lang="cs-CZ"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Slide Number Placeholder 7"/>
          <p:cNvSpPr>
            <a:spLocks noGrp="1"/>
          </p:cNvSpPr>
          <p:nvPr>
            <p:ph type="sldNum" sz="quarter" idx="12"/>
          </p:nvPr>
        </p:nvSpPr>
        <p:spPr/>
        <p:txBody>
          <a:bodyPr/>
          <a:lstStyle/>
          <a:p>
            <a:fld id="{B9C7BE8E-1E59-4CCE-AFC9-6D86A2549418}" type="slidenum">
              <a:rPr lang="cs-CZ" smtClean="0"/>
              <a:pPr/>
              <a:t>10</a:t>
            </a:fld>
            <a:endParaRPr lang="cs-CZ"/>
          </a:p>
        </p:txBody>
      </p:sp>
    </p:spTree>
  </p:cSld>
  <p:clrMapOvr>
    <a:masterClrMapping/>
  </p:clrMapOvr>
  <p:transition>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to find information</a:t>
            </a:r>
            <a:endParaRPr lang="cs-CZ" dirty="0"/>
          </a:p>
        </p:txBody>
      </p:sp>
      <p:graphicFrame>
        <p:nvGraphicFramePr>
          <p:cNvPr id="4" name="Content Placeholder 3"/>
          <p:cNvGraphicFramePr>
            <a:graphicFrameLocks noGrp="1"/>
          </p:cNvGraphicFramePr>
          <p:nvPr>
            <p:ph idx="1"/>
          </p:nvPr>
        </p:nvGraphicFramePr>
        <p:xfrm>
          <a:off x="500034" y="1357298"/>
          <a:ext cx="8229600" cy="111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cs-CZ" dirty="0"/>
                    </a:p>
                  </a:txBody>
                  <a:tcPr/>
                </a:tc>
                <a:tc>
                  <a:txBody>
                    <a:bodyPr/>
                    <a:lstStyle/>
                    <a:p>
                      <a:r>
                        <a:rPr lang="en-US" dirty="0" smtClean="0"/>
                        <a:t>Wikipedia</a:t>
                      </a:r>
                      <a:endParaRPr lang="cs-CZ" dirty="0"/>
                    </a:p>
                  </a:txBody>
                  <a:tcPr/>
                </a:tc>
                <a:tc>
                  <a:txBody>
                    <a:bodyPr/>
                    <a:lstStyle/>
                    <a:p>
                      <a:r>
                        <a:rPr lang="en-US" dirty="0" smtClean="0"/>
                        <a:t>Youtube</a:t>
                      </a:r>
                      <a:endParaRPr lang="cs-CZ" dirty="0"/>
                    </a:p>
                  </a:txBody>
                  <a:tcPr/>
                </a:tc>
              </a:tr>
              <a:tr h="370840">
                <a:tc>
                  <a:txBody>
                    <a:bodyPr/>
                    <a:lstStyle/>
                    <a:p>
                      <a:r>
                        <a:rPr lang="en-US" dirty="0" smtClean="0"/>
                        <a:t>Technical</a:t>
                      </a:r>
                      <a:r>
                        <a:rPr lang="en-US" baseline="0" dirty="0" smtClean="0"/>
                        <a:t> information</a:t>
                      </a:r>
                      <a:endParaRPr lang="cs-CZ" dirty="0"/>
                    </a:p>
                  </a:txBody>
                  <a:tcPr/>
                </a:tc>
                <a:tc>
                  <a:txBody>
                    <a:bodyPr/>
                    <a:lstStyle/>
                    <a:p>
                      <a:r>
                        <a:rPr lang="en-US" b="1" dirty="0" smtClean="0"/>
                        <a:t>Fast</a:t>
                      </a:r>
                      <a:endParaRPr lang="cs-CZ" b="1" dirty="0"/>
                    </a:p>
                  </a:txBody>
                  <a:tcPr/>
                </a:tc>
                <a:tc>
                  <a:txBody>
                    <a:bodyPr/>
                    <a:lstStyle/>
                    <a:p>
                      <a:r>
                        <a:rPr lang="en-US" dirty="0" smtClean="0"/>
                        <a:t>Slow/impossible</a:t>
                      </a:r>
                      <a:endParaRPr lang="cs-CZ" dirty="0"/>
                    </a:p>
                  </a:txBody>
                  <a:tcPr/>
                </a:tc>
              </a:tr>
              <a:tr h="370840">
                <a:tc>
                  <a:txBody>
                    <a:bodyPr/>
                    <a:lstStyle/>
                    <a:p>
                      <a:r>
                        <a:rPr lang="en-US" dirty="0" smtClean="0"/>
                        <a:t>Practical information</a:t>
                      </a:r>
                      <a:endParaRPr lang="cs-CZ" dirty="0"/>
                    </a:p>
                  </a:txBody>
                  <a:tcPr/>
                </a:tc>
                <a:tc>
                  <a:txBody>
                    <a:bodyPr/>
                    <a:lstStyle/>
                    <a:p>
                      <a:r>
                        <a:rPr lang="en-US" dirty="0" smtClean="0"/>
                        <a:t>Slow/impossible</a:t>
                      </a:r>
                      <a:endParaRPr lang="cs-CZ" dirty="0"/>
                    </a:p>
                  </a:txBody>
                  <a:tcPr/>
                </a:tc>
                <a:tc>
                  <a:txBody>
                    <a:bodyPr/>
                    <a:lstStyle/>
                    <a:p>
                      <a:r>
                        <a:rPr lang="en-US" b="1" dirty="0" smtClean="0"/>
                        <a:t>Medium</a:t>
                      </a:r>
                      <a:r>
                        <a:rPr lang="en-US" b="1" baseline="0" dirty="0" smtClean="0"/>
                        <a:t> – many trashes</a:t>
                      </a:r>
                      <a:endParaRPr lang="cs-CZ" b="1" dirty="0"/>
                    </a:p>
                  </a:txBody>
                  <a:tcPr/>
                </a:tc>
              </a:tr>
            </a:tbl>
          </a:graphicData>
        </a:graphic>
      </p:graphicFrame>
      <p:sp>
        <p:nvSpPr>
          <p:cNvPr id="5" name="Slide Number Placeholder 4"/>
          <p:cNvSpPr>
            <a:spLocks noGrp="1"/>
          </p:cNvSpPr>
          <p:nvPr>
            <p:ph type="sldNum" sz="quarter" idx="12"/>
          </p:nvPr>
        </p:nvSpPr>
        <p:spPr/>
        <p:txBody>
          <a:bodyPr/>
          <a:lstStyle/>
          <a:p>
            <a:fld id="{B9C7BE8E-1E59-4CCE-AFC9-6D86A2549418}" type="slidenum">
              <a:rPr lang="cs-CZ" smtClean="0"/>
              <a:pPr/>
              <a:t>11</a:t>
            </a:fld>
            <a:endParaRPr lang="cs-CZ" dirty="0"/>
          </a:p>
        </p:txBody>
      </p:sp>
      <p:pic>
        <p:nvPicPr>
          <p:cNvPr id="6" name="Picture 5" descr="Bubble_sort_animation.gif"/>
          <p:cNvPicPr>
            <a:picLocks noChangeAspect="1"/>
          </p:cNvPicPr>
          <p:nvPr/>
        </p:nvPicPr>
        <p:blipFill>
          <a:blip r:embed="rId3"/>
          <a:stretch>
            <a:fillRect/>
          </a:stretch>
        </p:blipFill>
        <p:spPr>
          <a:xfrm>
            <a:off x="2500298" y="3071810"/>
            <a:ext cx="4405341" cy="2786082"/>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3643306" y="5929330"/>
            <a:ext cx="2226892" cy="369332"/>
          </a:xfrm>
          <a:prstGeom prst="rect">
            <a:avLst/>
          </a:prstGeom>
          <a:noFill/>
        </p:spPr>
        <p:txBody>
          <a:bodyPr wrap="none" rtlCol="0">
            <a:spAutoFit/>
          </a:bodyPr>
          <a:lstStyle/>
          <a:p>
            <a:r>
              <a:rPr lang="en-US" dirty="0" smtClean="0"/>
              <a:t>Bubble sort algorithm</a:t>
            </a:r>
            <a:endParaRPr lang="cs-CZ" dirty="0"/>
          </a:p>
        </p:txBody>
      </p:sp>
      <p:sp>
        <p:nvSpPr>
          <p:cNvPr id="8" name="TextBox 7"/>
          <p:cNvSpPr txBox="1"/>
          <p:nvPr/>
        </p:nvSpPr>
        <p:spPr>
          <a:xfrm>
            <a:off x="7358082" y="4000504"/>
            <a:ext cx="1122423" cy="923330"/>
          </a:xfrm>
          <a:prstGeom prst="rect">
            <a:avLst/>
          </a:prstGeom>
          <a:noFill/>
        </p:spPr>
        <p:txBody>
          <a:bodyPr wrap="none" rtlCol="0">
            <a:spAutoFit/>
          </a:bodyPr>
          <a:lstStyle/>
          <a:p>
            <a:r>
              <a:rPr lang="en-US" dirty="0" smtClean="0"/>
              <a:t>Links:</a:t>
            </a:r>
          </a:p>
          <a:p>
            <a:r>
              <a:rPr lang="en-US" dirty="0" smtClean="0">
                <a:hlinkClick r:id="rId4"/>
              </a:rPr>
              <a:t>Wikipedia</a:t>
            </a:r>
            <a:endParaRPr lang="en-US" dirty="0" smtClean="0"/>
          </a:p>
          <a:p>
            <a:r>
              <a:rPr lang="en-US" dirty="0" smtClean="0">
                <a:hlinkClick r:id="rId5"/>
              </a:rPr>
              <a:t>Youtube</a:t>
            </a:r>
            <a:endParaRPr lang="cs-CZ" dirty="0"/>
          </a:p>
        </p:txBody>
      </p:sp>
    </p:spTree>
  </p:cSld>
  <p:clrMapOvr>
    <a:masterClrMapping/>
  </p:clrMapOvr>
  <p:transition>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of information</a:t>
            </a:r>
            <a:endParaRPr lang="cs-CZ" dirty="0"/>
          </a:p>
        </p:txBody>
      </p:sp>
      <p:sp>
        <p:nvSpPr>
          <p:cNvPr id="3" name="Text Placeholder 2"/>
          <p:cNvSpPr>
            <a:spLocks noGrp="1"/>
          </p:cNvSpPr>
          <p:nvPr>
            <p:ph type="body" idx="1"/>
          </p:nvPr>
        </p:nvSpPr>
        <p:spPr/>
        <p:txBody>
          <a:bodyPr/>
          <a:lstStyle/>
          <a:p>
            <a:r>
              <a:rPr lang="en-US" dirty="0" smtClean="0"/>
              <a:t>Wikipedia</a:t>
            </a:r>
            <a:endParaRPr lang="cs-CZ" dirty="0"/>
          </a:p>
        </p:txBody>
      </p:sp>
      <p:sp>
        <p:nvSpPr>
          <p:cNvPr id="4" name="Content Placeholder 3"/>
          <p:cNvSpPr>
            <a:spLocks noGrp="1"/>
          </p:cNvSpPr>
          <p:nvPr>
            <p:ph sz="half" idx="2"/>
          </p:nvPr>
        </p:nvSpPr>
        <p:spPr/>
        <p:txBody>
          <a:bodyPr/>
          <a:lstStyle/>
          <a:p>
            <a:r>
              <a:rPr lang="en-US" dirty="0" smtClean="0"/>
              <a:t>Mainly text information</a:t>
            </a:r>
          </a:p>
          <a:p>
            <a:r>
              <a:rPr lang="en-US" dirty="0" smtClean="0"/>
              <a:t>Some pictures</a:t>
            </a:r>
          </a:p>
          <a:p>
            <a:r>
              <a:rPr lang="en-US" dirty="0" smtClean="0"/>
              <a:t>Minimum animations</a:t>
            </a:r>
          </a:p>
          <a:p>
            <a:pPr>
              <a:buNone/>
            </a:pPr>
            <a:endParaRPr lang="en-US" dirty="0" smtClean="0"/>
          </a:p>
          <a:p>
            <a:r>
              <a:rPr lang="en-US" dirty="0" smtClean="0"/>
              <a:t>Understandable information</a:t>
            </a:r>
          </a:p>
          <a:p>
            <a:pPr lvl="1">
              <a:buNone/>
            </a:pPr>
            <a:r>
              <a:rPr lang="en-US" dirty="0" smtClean="0"/>
              <a:t>+ for technical information</a:t>
            </a:r>
          </a:p>
          <a:p>
            <a:pPr lvl="1">
              <a:buNone/>
            </a:pPr>
            <a:r>
              <a:rPr lang="en-US" dirty="0" smtClean="0"/>
              <a:t>- not much practical information</a:t>
            </a:r>
            <a:endParaRPr lang="cs-CZ" dirty="0"/>
          </a:p>
        </p:txBody>
      </p:sp>
      <p:sp>
        <p:nvSpPr>
          <p:cNvPr id="5" name="Text Placeholder 4"/>
          <p:cNvSpPr>
            <a:spLocks noGrp="1"/>
          </p:cNvSpPr>
          <p:nvPr>
            <p:ph type="body" sz="quarter" idx="3"/>
          </p:nvPr>
        </p:nvSpPr>
        <p:spPr/>
        <p:txBody>
          <a:bodyPr/>
          <a:lstStyle/>
          <a:p>
            <a:r>
              <a:rPr lang="en-US" dirty="0" smtClean="0"/>
              <a:t>Youtube</a:t>
            </a:r>
            <a:endParaRPr lang="cs-CZ" dirty="0"/>
          </a:p>
        </p:txBody>
      </p:sp>
      <p:sp>
        <p:nvSpPr>
          <p:cNvPr id="6" name="Content Placeholder 5"/>
          <p:cNvSpPr>
            <a:spLocks noGrp="1"/>
          </p:cNvSpPr>
          <p:nvPr>
            <p:ph sz="quarter" idx="4"/>
          </p:nvPr>
        </p:nvSpPr>
        <p:spPr/>
        <p:txBody>
          <a:bodyPr/>
          <a:lstStyle/>
          <a:p>
            <a:r>
              <a:rPr lang="en-US" dirty="0" smtClean="0"/>
              <a:t>Mainly video-tutorials</a:t>
            </a:r>
          </a:p>
          <a:p>
            <a:r>
              <a:rPr lang="en-US" dirty="0" smtClean="0"/>
              <a:t>Some pictures (in video)</a:t>
            </a:r>
          </a:p>
          <a:p>
            <a:r>
              <a:rPr lang="en-US" dirty="0" smtClean="0"/>
              <a:t>Minimum texts</a:t>
            </a:r>
          </a:p>
          <a:p>
            <a:endParaRPr lang="en-US" dirty="0" smtClean="0"/>
          </a:p>
          <a:p>
            <a:r>
              <a:rPr lang="en-US" dirty="0" smtClean="0"/>
              <a:t>Understandable information</a:t>
            </a:r>
          </a:p>
          <a:p>
            <a:pPr lvl="1">
              <a:buNone/>
            </a:pPr>
            <a:r>
              <a:rPr lang="en-US" dirty="0" smtClean="0"/>
              <a:t>+ for practical information</a:t>
            </a:r>
          </a:p>
          <a:p>
            <a:pPr lvl="1">
              <a:buNone/>
            </a:pPr>
            <a:r>
              <a:rPr lang="en-US" dirty="0" smtClean="0"/>
              <a:t>- none technical information</a:t>
            </a:r>
          </a:p>
        </p:txBody>
      </p:sp>
      <p:sp>
        <p:nvSpPr>
          <p:cNvPr id="7" name="Slide Number Placeholder 6"/>
          <p:cNvSpPr>
            <a:spLocks noGrp="1"/>
          </p:cNvSpPr>
          <p:nvPr>
            <p:ph type="sldNum" sz="quarter" idx="12"/>
          </p:nvPr>
        </p:nvSpPr>
        <p:spPr/>
        <p:txBody>
          <a:bodyPr/>
          <a:lstStyle/>
          <a:p>
            <a:fld id="{B9C7BE8E-1E59-4CCE-AFC9-6D86A2549418}" type="slidenum">
              <a:rPr lang="cs-CZ" smtClean="0"/>
              <a:pPr/>
              <a:t>12</a:t>
            </a:fld>
            <a:endParaRPr lang="cs-CZ"/>
          </a:p>
        </p:txBody>
      </p:sp>
    </p:spTree>
  </p:cSld>
  <p:clrMapOvr>
    <a:masterClrMapping/>
  </p:clrMapOvr>
  <p:transition>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cs-CZ" dirty="0"/>
          </a:p>
        </p:txBody>
      </p:sp>
      <p:sp>
        <p:nvSpPr>
          <p:cNvPr id="3" name="Content Placeholder 2"/>
          <p:cNvSpPr>
            <a:spLocks noGrp="1"/>
          </p:cNvSpPr>
          <p:nvPr>
            <p:ph sz="half" idx="1"/>
          </p:nvPr>
        </p:nvSpPr>
        <p:spPr/>
        <p:txBody>
          <a:bodyPr/>
          <a:lstStyle/>
          <a:p>
            <a:pPr>
              <a:buNone/>
            </a:pPr>
            <a:r>
              <a:rPr lang="en-US" sz="3200" dirty="0" smtClean="0"/>
              <a:t>Wikipedia</a:t>
            </a:r>
            <a:endParaRPr lang="en-US" dirty="0" smtClean="0"/>
          </a:p>
          <a:p>
            <a:r>
              <a:rPr lang="en-US" sz="2400" dirty="0" smtClean="0"/>
              <a:t>Biggest online encyclopedia</a:t>
            </a:r>
          </a:p>
          <a:p>
            <a:r>
              <a:rPr lang="en-US" sz="2400" dirty="0" smtClean="0"/>
              <a:t>Non-commercial</a:t>
            </a:r>
          </a:p>
          <a:p>
            <a:r>
              <a:rPr lang="en-US" sz="2400" dirty="0" smtClean="0"/>
              <a:t>Technical information</a:t>
            </a:r>
          </a:p>
          <a:p>
            <a:r>
              <a:rPr lang="en-US" sz="2400" dirty="0" smtClean="0"/>
              <a:t>Faster for find information</a:t>
            </a:r>
          </a:p>
        </p:txBody>
      </p:sp>
      <p:sp>
        <p:nvSpPr>
          <p:cNvPr id="4" name="Content Placeholder 3"/>
          <p:cNvSpPr>
            <a:spLocks noGrp="1"/>
          </p:cNvSpPr>
          <p:nvPr>
            <p:ph sz="half" idx="2"/>
          </p:nvPr>
        </p:nvSpPr>
        <p:spPr/>
        <p:txBody>
          <a:bodyPr/>
          <a:lstStyle/>
          <a:p>
            <a:pPr>
              <a:buNone/>
            </a:pPr>
            <a:r>
              <a:rPr lang="en-US" sz="3200" dirty="0" smtClean="0"/>
              <a:t>Youtube</a:t>
            </a:r>
          </a:p>
          <a:p>
            <a:r>
              <a:rPr lang="en-US" sz="2400" dirty="0" smtClean="0"/>
              <a:t>Biggest video server</a:t>
            </a:r>
          </a:p>
          <a:p>
            <a:r>
              <a:rPr lang="en-US" sz="2400" dirty="0" smtClean="0"/>
              <a:t>Commercial</a:t>
            </a:r>
          </a:p>
          <a:p>
            <a:r>
              <a:rPr lang="en-US" sz="2400" dirty="0" smtClean="0"/>
              <a:t>Practical information</a:t>
            </a:r>
          </a:p>
          <a:p>
            <a:r>
              <a:rPr lang="en-US" sz="2400" dirty="0" smtClean="0"/>
              <a:t>Many trashes</a:t>
            </a:r>
            <a:endParaRPr lang="cs-CZ" sz="2400" dirty="0"/>
          </a:p>
        </p:txBody>
      </p:sp>
      <p:sp>
        <p:nvSpPr>
          <p:cNvPr id="5" name="Slide Number Placeholder 4"/>
          <p:cNvSpPr>
            <a:spLocks noGrp="1"/>
          </p:cNvSpPr>
          <p:nvPr>
            <p:ph type="sldNum" sz="quarter" idx="12"/>
          </p:nvPr>
        </p:nvSpPr>
        <p:spPr/>
        <p:txBody>
          <a:bodyPr/>
          <a:lstStyle/>
          <a:p>
            <a:fld id="{B9C7BE8E-1E59-4CCE-AFC9-6D86A2549418}" type="slidenum">
              <a:rPr lang="cs-CZ" smtClean="0"/>
              <a:pPr/>
              <a:t>13</a:t>
            </a:fld>
            <a:endParaRPr lang="cs-CZ"/>
          </a:p>
        </p:txBody>
      </p:sp>
    </p:spTree>
  </p:cSld>
  <p:clrMapOvr>
    <a:masterClrMapping/>
  </p:clrMapOvr>
  <p:transition>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Sources</a:t>
            </a:r>
            <a:endParaRPr lang="cs-CZ" dirty="0"/>
          </a:p>
        </p:txBody>
      </p:sp>
      <p:sp>
        <p:nvSpPr>
          <p:cNvPr id="3" name="Content Placeholder 2"/>
          <p:cNvSpPr>
            <a:spLocks noGrp="1"/>
          </p:cNvSpPr>
          <p:nvPr>
            <p:ph idx="1"/>
          </p:nvPr>
        </p:nvSpPr>
        <p:spPr/>
        <p:txBody>
          <a:bodyPr/>
          <a:lstStyle/>
          <a:p>
            <a:r>
              <a:rPr lang="en-US" dirty="0" smtClean="0"/>
              <a:t>Curiously wikipedia </a:t>
            </a:r>
            <a:r>
              <a:rPr lang="en-US" dirty="0" smtClean="0">
                <a:sym typeface="Wingdings" pitchFamily="2" charset="2"/>
              </a:rPr>
              <a:t></a:t>
            </a:r>
            <a:endParaRPr lang="en-US" sz="2000" dirty="0" smtClean="0"/>
          </a:p>
          <a:p>
            <a:r>
              <a:rPr lang="en-US" sz="2000" dirty="0" smtClean="0">
                <a:hlinkClick r:id="rId2"/>
              </a:rPr>
              <a:t>http://en.wikipedia.org/wiki/History_of_Wikipedia</a:t>
            </a:r>
            <a:endParaRPr lang="en-US" sz="2000" dirty="0" smtClean="0"/>
          </a:p>
          <a:p>
            <a:r>
              <a:rPr lang="en-US" sz="2000" dirty="0" smtClean="0">
                <a:hlinkClick r:id="rId3"/>
              </a:rPr>
              <a:t>http://meta.wikimedia.org/wiki/List_of_Wikipedias</a:t>
            </a:r>
            <a:endParaRPr lang="en-US" sz="2000" dirty="0" smtClean="0"/>
          </a:p>
          <a:p>
            <a:r>
              <a:rPr lang="en-US" sz="2000" dirty="0" smtClean="0">
                <a:hlinkClick r:id="rId4"/>
              </a:rPr>
              <a:t>http://en.wikipedia.org/wiki/YouTube</a:t>
            </a:r>
            <a:endParaRPr lang="en-US" sz="2000" dirty="0" smtClean="0"/>
          </a:p>
          <a:p>
            <a:r>
              <a:rPr lang="en-US" sz="2000" dirty="0" smtClean="0">
                <a:hlinkClick r:id="rId5"/>
              </a:rPr>
              <a:t>http://cs.wikipedia.org/wiki/%C4%8Cesk%C3%A1_Wikipedie</a:t>
            </a:r>
            <a:endParaRPr lang="en-US" sz="2000" dirty="0" smtClean="0"/>
          </a:p>
          <a:p>
            <a:r>
              <a:rPr lang="en-US" sz="2000" dirty="0" smtClean="0"/>
              <a:t>and  some others…</a:t>
            </a:r>
          </a:p>
          <a:p>
            <a:endParaRPr lang="en-US" sz="2000" dirty="0" smtClean="0"/>
          </a:p>
          <a:p>
            <a:r>
              <a:rPr lang="en-US" sz="2400" dirty="0" smtClean="0"/>
              <a:t>From this link you can download this presentation: </a:t>
            </a:r>
            <a:r>
              <a:rPr lang="en-US" sz="1400" dirty="0" smtClean="0">
                <a:hlinkClick r:id="rId2"/>
              </a:rPr>
              <a:t>http://fei.trtkal.net/materialy_public/4.%20semestr/%5b2008-2009%5d%20IPA4I%20-%20Hlouskova/</a:t>
            </a:r>
            <a:endParaRPr lang="en-US" sz="2000" dirty="0" smtClean="0">
              <a:hlinkClick r:id="rId2"/>
            </a:endParaRPr>
          </a:p>
          <a:p>
            <a:endParaRPr lang="en-US" sz="2000" dirty="0" smtClean="0"/>
          </a:p>
        </p:txBody>
      </p:sp>
      <p:sp>
        <p:nvSpPr>
          <p:cNvPr id="4" name="Slide Number Placeholder 3"/>
          <p:cNvSpPr>
            <a:spLocks noGrp="1"/>
          </p:cNvSpPr>
          <p:nvPr>
            <p:ph type="sldNum" sz="quarter" idx="12"/>
          </p:nvPr>
        </p:nvSpPr>
        <p:spPr/>
        <p:txBody>
          <a:bodyPr/>
          <a:lstStyle/>
          <a:p>
            <a:fld id="{B9C7BE8E-1E59-4CCE-AFC9-6D86A2549418}" type="slidenum">
              <a:rPr lang="cs-CZ" smtClean="0"/>
              <a:pPr/>
              <a:t>14</a:t>
            </a:fld>
            <a:endParaRPr lang="cs-CZ" dirty="0"/>
          </a:p>
        </p:txBody>
      </p:sp>
    </p:spTree>
  </p:cSld>
  <p:clrMapOvr>
    <a:masterClrMapping/>
  </p:clrMapOvr>
  <p:transition>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Questions time</a:t>
            </a:r>
            <a:endParaRPr lang="cs-CZ" dirty="0"/>
          </a:p>
        </p:txBody>
      </p:sp>
      <p:sp>
        <p:nvSpPr>
          <p:cNvPr id="3" name="Subtitle 2"/>
          <p:cNvSpPr>
            <a:spLocks noGrp="1"/>
          </p:cNvSpPr>
          <p:nvPr>
            <p:ph type="subTitle" idx="1"/>
          </p:nvPr>
        </p:nvSpPr>
        <p:spPr>
          <a:xfrm>
            <a:off x="1142976" y="4572008"/>
            <a:ext cx="6858048" cy="1066792"/>
          </a:xfrm>
        </p:spPr>
        <p:txBody>
          <a:bodyPr/>
          <a:lstStyle/>
          <a:p>
            <a:r>
              <a:rPr lang="en-US" dirty="0" smtClean="0"/>
              <a:t>Thank You for visiting this presentation</a:t>
            </a:r>
            <a:endParaRPr lang="cs-CZ" dirty="0"/>
          </a:p>
        </p:txBody>
      </p:sp>
    </p:spTree>
  </p:cSld>
  <p:clrMapOvr>
    <a:masterClrMapping/>
  </p:clrMapOvr>
  <p:transition>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cs-CZ"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sz="2800" dirty="0" smtClean="0"/>
              <a:t>Introducing</a:t>
            </a:r>
          </a:p>
          <a:p>
            <a:r>
              <a:rPr lang="en-US" sz="2800" dirty="0" smtClean="0"/>
              <a:t>History of information sources</a:t>
            </a:r>
          </a:p>
          <a:p>
            <a:r>
              <a:rPr lang="en-US" sz="2800" dirty="0" smtClean="0"/>
              <a:t>Wikipedia and youtube</a:t>
            </a:r>
          </a:p>
          <a:p>
            <a:pPr lvl="1"/>
            <a:r>
              <a:rPr lang="en-US" sz="2400" dirty="0" smtClean="0"/>
              <a:t>About wikipedia and youtube</a:t>
            </a:r>
          </a:p>
          <a:p>
            <a:pPr lvl="1"/>
            <a:r>
              <a:rPr lang="en-US" sz="2400" dirty="0" smtClean="0"/>
              <a:t>History</a:t>
            </a:r>
          </a:p>
          <a:p>
            <a:pPr lvl="1"/>
            <a:r>
              <a:rPr lang="en-US" sz="2400" dirty="0" smtClean="0"/>
              <a:t>Trends</a:t>
            </a:r>
          </a:p>
          <a:p>
            <a:pPr lvl="1"/>
            <a:r>
              <a:rPr lang="en-US" sz="2400" dirty="0" smtClean="0"/>
              <a:t>Evolution</a:t>
            </a:r>
          </a:p>
          <a:p>
            <a:pPr lvl="1"/>
            <a:r>
              <a:rPr lang="en-US" sz="2400" dirty="0" smtClean="0"/>
              <a:t>Test of information sources</a:t>
            </a:r>
          </a:p>
          <a:p>
            <a:r>
              <a:rPr lang="en-US" sz="2800" dirty="0" smtClean="0"/>
              <a:t>Summary</a:t>
            </a:r>
          </a:p>
          <a:p>
            <a:r>
              <a:rPr lang="en-US" sz="2800" dirty="0" smtClean="0"/>
              <a:t>Questions time</a:t>
            </a:r>
          </a:p>
          <a:p>
            <a:pPr lvl="1"/>
            <a:endParaRPr lang="en-US" dirty="0" smtClean="0"/>
          </a:p>
          <a:p>
            <a:pPr lvl="1"/>
            <a:endParaRPr lang="en-US" dirty="0" smtClean="0"/>
          </a:p>
          <a:p>
            <a:endParaRPr lang="cs-CZ" dirty="0"/>
          </a:p>
        </p:txBody>
      </p:sp>
      <p:sp>
        <p:nvSpPr>
          <p:cNvPr id="4" name="Slide Number Placeholder 3"/>
          <p:cNvSpPr>
            <a:spLocks noGrp="1"/>
          </p:cNvSpPr>
          <p:nvPr>
            <p:ph type="sldNum" sz="quarter" idx="12"/>
          </p:nvPr>
        </p:nvSpPr>
        <p:spPr/>
        <p:txBody>
          <a:bodyPr/>
          <a:lstStyle/>
          <a:p>
            <a:fld id="{B9C7BE8E-1E59-4CCE-AFC9-6D86A2549418}" type="slidenum">
              <a:rPr lang="cs-CZ" smtClean="0"/>
              <a:pPr/>
              <a:t>2</a:t>
            </a:fld>
            <a:endParaRPr lang="cs-CZ"/>
          </a:p>
        </p:txBody>
      </p:sp>
    </p:spTree>
  </p:cSld>
  <p:clrMapOvr>
    <a:masterClrMapping/>
  </p:clrMapOvr>
  <p:transition>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wikis and youtube</a:t>
            </a:r>
            <a:endParaRPr lang="cs-CZ" dirty="0"/>
          </a:p>
        </p:txBody>
      </p:sp>
      <p:sp>
        <p:nvSpPr>
          <p:cNvPr id="3" name="Content Placeholder 2"/>
          <p:cNvSpPr>
            <a:spLocks noGrp="1"/>
          </p:cNvSpPr>
          <p:nvPr>
            <p:ph idx="1"/>
          </p:nvPr>
        </p:nvSpPr>
        <p:spPr/>
        <p:txBody>
          <a:bodyPr/>
          <a:lstStyle/>
          <a:p>
            <a:r>
              <a:rPr lang="en-US" dirty="0" smtClean="0"/>
              <a:t>Libraries – books, magazines, newspapers</a:t>
            </a:r>
          </a:p>
          <a:p>
            <a:r>
              <a:rPr lang="en-US" dirty="0" smtClean="0"/>
              <a:t>TV and radio</a:t>
            </a:r>
          </a:p>
          <a:p>
            <a:r>
              <a:rPr lang="en-US" dirty="0" smtClean="0"/>
              <a:t>“Closed“ servers (scientific, news servers)</a:t>
            </a:r>
          </a:p>
          <a:p>
            <a:r>
              <a:rPr lang="en-US" dirty="0" smtClean="0"/>
              <a:t>Phenomenon of web 2.0</a:t>
            </a:r>
          </a:p>
          <a:p>
            <a:pPr lvl="1"/>
            <a:r>
              <a:rPr lang="en-US" dirty="0" smtClean="0"/>
              <a:t>wikis, youtube</a:t>
            </a:r>
          </a:p>
          <a:p>
            <a:pPr lvl="1"/>
            <a:r>
              <a:rPr lang="en-US" dirty="0" smtClean="0"/>
              <a:t>sharing personal information</a:t>
            </a:r>
            <a:endParaRPr lang="cs-CZ" dirty="0"/>
          </a:p>
        </p:txBody>
      </p:sp>
      <p:sp>
        <p:nvSpPr>
          <p:cNvPr id="4" name="Slide Number Placeholder 3"/>
          <p:cNvSpPr>
            <a:spLocks noGrp="1"/>
          </p:cNvSpPr>
          <p:nvPr>
            <p:ph type="sldNum" sz="quarter" idx="12"/>
          </p:nvPr>
        </p:nvSpPr>
        <p:spPr/>
        <p:txBody>
          <a:bodyPr/>
          <a:lstStyle/>
          <a:p>
            <a:fld id="{B9C7BE8E-1E59-4CCE-AFC9-6D86A2549418}" type="slidenum">
              <a:rPr lang="cs-CZ" smtClean="0"/>
              <a:pPr/>
              <a:t>3</a:t>
            </a:fld>
            <a:endParaRPr lang="cs-CZ"/>
          </a:p>
        </p:txBody>
      </p:sp>
    </p:spTree>
  </p:cSld>
  <p:clrMapOvr>
    <a:masterClrMapping/>
  </p:clrMapOvr>
  <p:transition>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wikipedia and youtube</a:t>
            </a:r>
            <a:endParaRPr lang="cs-CZ" dirty="0"/>
          </a:p>
        </p:txBody>
      </p:sp>
      <p:sp>
        <p:nvSpPr>
          <p:cNvPr id="3" name="Content Placeholder 2"/>
          <p:cNvSpPr>
            <a:spLocks noGrp="1"/>
          </p:cNvSpPr>
          <p:nvPr>
            <p:ph idx="1"/>
          </p:nvPr>
        </p:nvSpPr>
        <p:spPr/>
        <p:txBody>
          <a:bodyPr>
            <a:normAutofit fontScale="92500" lnSpcReduction="10000"/>
          </a:bodyPr>
          <a:lstStyle/>
          <a:p>
            <a:pPr>
              <a:buNone/>
            </a:pPr>
            <a:r>
              <a:rPr lang="en-US" sz="3600" dirty="0" smtClean="0"/>
              <a:t>Wikipedia</a:t>
            </a:r>
          </a:p>
          <a:p>
            <a:r>
              <a:rPr lang="en-US" sz="2800" b="1" dirty="0" smtClean="0"/>
              <a:t>biggest</a:t>
            </a:r>
            <a:r>
              <a:rPr lang="en-US" sz="2800" dirty="0" smtClean="0"/>
              <a:t> global open </a:t>
            </a:r>
            <a:r>
              <a:rPr lang="en-US" sz="2800" b="1" dirty="0" smtClean="0"/>
              <a:t>encyclopedia</a:t>
            </a:r>
          </a:p>
          <a:p>
            <a:r>
              <a:rPr lang="en-US" sz="2800" dirty="0" smtClean="0"/>
              <a:t>More than 2 800 000 articles in English wiki</a:t>
            </a:r>
          </a:p>
          <a:p>
            <a:r>
              <a:rPr lang="en-US" sz="2800" dirty="0" smtClean="0"/>
              <a:t>259 languages mutations</a:t>
            </a:r>
            <a:endParaRPr lang="en-US" sz="2800" dirty="0"/>
          </a:p>
          <a:p>
            <a:pPr>
              <a:buNone/>
            </a:pPr>
            <a:endParaRPr lang="en-US" sz="3600" dirty="0" smtClean="0"/>
          </a:p>
          <a:p>
            <a:pPr>
              <a:buNone/>
            </a:pPr>
            <a:r>
              <a:rPr lang="en-US" sz="3600" dirty="0" smtClean="0"/>
              <a:t>Youtube </a:t>
            </a:r>
          </a:p>
          <a:p>
            <a:r>
              <a:rPr lang="en-US" sz="2800" b="1" dirty="0" smtClean="0"/>
              <a:t>biggest video server </a:t>
            </a:r>
            <a:r>
              <a:rPr lang="en-US" sz="2800" dirty="0" smtClean="0"/>
              <a:t>on internet</a:t>
            </a:r>
          </a:p>
          <a:p>
            <a:r>
              <a:rPr lang="en-US" sz="2800" dirty="0" smtClean="0"/>
              <a:t>22 languages mutations</a:t>
            </a:r>
          </a:p>
          <a:p>
            <a:r>
              <a:rPr lang="en-US" sz="2800" dirty="0" smtClean="0"/>
              <a:t>Regional </a:t>
            </a:r>
            <a:r>
              <a:rPr lang="en-US" sz="2800" b="1" dirty="0" smtClean="0"/>
              <a:t>restrictions</a:t>
            </a:r>
            <a:endParaRPr lang="cs-CZ" sz="2800" b="1" dirty="0"/>
          </a:p>
        </p:txBody>
      </p:sp>
      <p:sp>
        <p:nvSpPr>
          <p:cNvPr id="4" name="Slide Number Placeholder 3"/>
          <p:cNvSpPr>
            <a:spLocks noGrp="1"/>
          </p:cNvSpPr>
          <p:nvPr>
            <p:ph type="sldNum" sz="quarter" idx="12"/>
          </p:nvPr>
        </p:nvSpPr>
        <p:spPr/>
        <p:txBody>
          <a:bodyPr/>
          <a:lstStyle/>
          <a:p>
            <a:fld id="{B9C7BE8E-1E59-4CCE-AFC9-6D86A2549418}" type="slidenum">
              <a:rPr lang="cs-CZ" smtClean="0"/>
              <a:pPr/>
              <a:t>4</a:t>
            </a:fld>
            <a:endParaRPr lang="cs-CZ"/>
          </a:p>
        </p:txBody>
      </p:sp>
    </p:spTree>
  </p:cSld>
  <p:clrMapOvr>
    <a:masterClrMapping/>
  </p:clrMapOvr>
  <p:transition>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cs-CZ" dirty="0"/>
          </a:p>
        </p:txBody>
      </p:sp>
      <p:graphicFrame>
        <p:nvGraphicFramePr>
          <p:cNvPr id="5" name="Content Placeholder 4"/>
          <p:cNvGraphicFramePr>
            <a:graphicFrameLocks noGrp="1"/>
          </p:cNvGraphicFramePr>
          <p:nvPr>
            <p:ph idx="1"/>
          </p:nvPr>
        </p:nvGraphicFramePr>
        <p:xfrm>
          <a:off x="428596" y="1428736"/>
          <a:ext cx="8229600" cy="7416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cs-CZ" dirty="0"/>
                    </a:p>
                  </a:txBody>
                  <a:tcPr/>
                </a:tc>
                <a:tc>
                  <a:txBody>
                    <a:bodyPr/>
                    <a:lstStyle/>
                    <a:p>
                      <a:r>
                        <a:rPr lang="en-US" dirty="0" smtClean="0"/>
                        <a:t>Wikipedia</a:t>
                      </a:r>
                      <a:endParaRPr lang="cs-CZ" dirty="0"/>
                    </a:p>
                  </a:txBody>
                  <a:tcPr/>
                </a:tc>
                <a:tc>
                  <a:txBody>
                    <a:bodyPr/>
                    <a:lstStyle/>
                    <a:p>
                      <a:r>
                        <a:rPr lang="en-US" dirty="0" smtClean="0"/>
                        <a:t>Youtube</a:t>
                      </a:r>
                      <a:endParaRPr lang="cs-CZ" dirty="0"/>
                    </a:p>
                  </a:txBody>
                  <a:tcPr/>
                </a:tc>
              </a:tr>
              <a:tr h="370840">
                <a:tc>
                  <a:txBody>
                    <a:bodyPr/>
                    <a:lstStyle/>
                    <a:p>
                      <a:r>
                        <a:rPr lang="en-US" dirty="0" smtClean="0"/>
                        <a:t>Founded</a:t>
                      </a:r>
                      <a:endParaRPr lang="cs-CZ" dirty="0"/>
                    </a:p>
                  </a:txBody>
                  <a:tcPr/>
                </a:tc>
                <a:tc>
                  <a:txBody>
                    <a:bodyPr/>
                    <a:lstStyle/>
                    <a:p>
                      <a:r>
                        <a:rPr lang="en-US" dirty="0" smtClean="0"/>
                        <a:t>15</a:t>
                      </a:r>
                      <a:r>
                        <a:rPr lang="en-US" baseline="30000" dirty="0" smtClean="0"/>
                        <a:t>th</a:t>
                      </a:r>
                      <a:r>
                        <a:rPr lang="en-US" dirty="0" smtClean="0"/>
                        <a:t> January 2001</a:t>
                      </a:r>
                      <a:endParaRPr lang="cs-CZ" dirty="0"/>
                    </a:p>
                  </a:txBody>
                  <a:tcPr/>
                </a:tc>
                <a:tc>
                  <a:txBody>
                    <a:bodyPr/>
                    <a:lstStyle/>
                    <a:p>
                      <a:r>
                        <a:rPr lang="en-US" dirty="0" smtClean="0"/>
                        <a:t>February</a:t>
                      </a:r>
                      <a:r>
                        <a:rPr lang="en-US" baseline="0" dirty="0" smtClean="0"/>
                        <a:t> </a:t>
                      </a:r>
                      <a:r>
                        <a:rPr lang="en-US" dirty="0" smtClean="0"/>
                        <a:t>2005</a:t>
                      </a:r>
                      <a:endParaRPr lang="cs-CZ" dirty="0"/>
                    </a:p>
                  </a:txBody>
                  <a:tcPr/>
                </a:tc>
              </a:tr>
            </a:tbl>
          </a:graphicData>
        </a:graphic>
      </p:graphicFrame>
      <p:graphicFrame>
        <p:nvGraphicFramePr>
          <p:cNvPr id="9" name="Table 8"/>
          <p:cNvGraphicFramePr>
            <a:graphicFrameLocks noGrp="1"/>
          </p:cNvGraphicFramePr>
          <p:nvPr/>
        </p:nvGraphicFramePr>
        <p:xfrm>
          <a:off x="2643174" y="2428868"/>
          <a:ext cx="3932617" cy="2225040"/>
        </p:xfrm>
        <a:graphic>
          <a:graphicData uri="http://schemas.openxmlformats.org/drawingml/2006/table">
            <a:tbl>
              <a:tblPr firstRow="1" bandRow="1">
                <a:tableStyleId>{5C22544A-7EE6-4342-B048-85BDC9FD1C3A}</a:tableStyleId>
              </a:tblPr>
              <a:tblGrid>
                <a:gridCol w="1364377"/>
                <a:gridCol w="2568240"/>
              </a:tblGrid>
              <a:tr h="370840">
                <a:tc>
                  <a:txBody>
                    <a:bodyPr/>
                    <a:lstStyle/>
                    <a:p>
                      <a:pPr algn="ctr"/>
                      <a:r>
                        <a:rPr lang="en-US" dirty="0" smtClean="0"/>
                        <a:t>Year</a:t>
                      </a:r>
                      <a:endParaRPr lang="cs-CZ" dirty="0"/>
                    </a:p>
                  </a:txBody>
                  <a:tcPr/>
                </a:tc>
                <a:tc>
                  <a:txBody>
                    <a:bodyPr/>
                    <a:lstStyle/>
                    <a:p>
                      <a:pPr algn="ctr"/>
                      <a:r>
                        <a:rPr lang="en-US" dirty="0" smtClean="0"/>
                        <a:t>Wikipedia [articles]</a:t>
                      </a:r>
                      <a:endParaRPr lang="cs-CZ" dirty="0"/>
                    </a:p>
                  </a:txBody>
                  <a:tcPr/>
                </a:tc>
              </a:tr>
              <a:tr h="370840">
                <a:tc>
                  <a:txBody>
                    <a:bodyPr/>
                    <a:lstStyle/>
                    <a:p>
                      <a:r>
                        <a:rPr lang="en-US" dirty="0" smtClean="0"/>
                        <a:t>End 2001</a:t>
                      </a:r>
                      <a:endParaRPr lang="cs-CZ" dirty="0"/>
                    </a:p>
                  </a:txBody>
                  <a:tcPr/>
                </a:tc>
                <a:tc>
                  <a:txBody>
                    <a:bodyPr/>
                    <a:lstStyle/>
                    <a:p>
                      <a:pPr algn="r"/>
                      <a:r>
                        <a:rPr lang="en-US" dirty="0" smtClean="0"/>
                        <a:t>About 1000</a:t>
                      </a:r>
                      <a:endParaRPr lang="cs-CZ" dirty="0"/>
                    </a:p>
                  </a:txBody>
                  <a:tcPr/>
                </a:tc>
              </a:tr>
              <a:tr h="370840">
                <a:tc>
                  <a:txBody>
                    <a:bodyPr/>
                    <a:lstStyle/>
                    <a:p>
                      <a:r>
                        <a:rPr lang="en-US" dirty="0" smtClean="0"/>
                        <a:t>2003</a:t>
                      </a:r>
                      <a:endParaRPr lang="cs-CZ" dirty="0"/>
                    </a:p>
                  </a:txBody>
                  <a:tcPr/>
                </a:tc>
                <a:tc>
                  <a:txBody>
                    <a:bodyPr/>
                    <a:lstStyle/>
                    <a:p>
                      <a:pPr algn="r"/>
                      <a:r>
                        <a:rPr lang="en-US" dirty="0" smtClean="0"/>
                        <a:t>100 000 </a:t>
                      </a:r>
                      <a:endParaRPr lang="cs-CZ" dirty="0"/>
                    </a:p>
                  </a:txBody>
                  <a:tcPr/>
                </a:tc>
              </a:tr>
              <a:tr h="370840">
                <a:tc>
                  <a:txBody>
                    <a:bodyPr/>
                    <a:lstStyle/>
                    <a:p>
                      <a:r>
                        <a:rPr lang="en-US" dirty="0" smtClean="0"/>
                        <a:t>2005</a:t>
                      </a:r>
                      <a:endParaRPr lang="cs-CZ" dirty="0"/>
                    </a:p>
                  </a:txBody>
                  <a:tcPr/>
                </a:tc>
                <a:tc>
                  <a:txBody>
                    <a:bodyPr/>
                    <a:lstStyle/>
                    <a:p>
                      <a:pPr algn="r"/>
                      <a:r>
                        <a:rPr lang="en-US" dirty="0" smtClean="0"/>
                        <a:t>750 000</a:t>
                      </a:r>
                      <a:endParaRPr lang="cs-CZ" dirty="0"/>
                    </a:p>
                  </a:txBody>
                  <a:tcPr/>
                </a:tc>
              </a:tr>
              <a:tr h="370840">
                <a:tc>
                  <a:txBody>
                    <a:bodyPr/>
                    <a:lstStyle/>
                    <a:p>
                      <a:r>
                        <a:rPr lang="en-US" dirty="0" smtClean="0"/>
                        <a:t>2008</a:t>
                      </a:r>
                      <a:endParaRPr lang="cs-CZ" dirty="0"/>
                    </a:p>
                  </a:txBody>
                  <a:tcPr/>
                </a:tc>
                <a:tc>
                  <a:txBody>
                    <a:bodyPr/>
                    <a:lstStyle/>
                    <a:p>
                      <a:pPr algn="r"/>
                      <a:r>
                        <a:rPr lang="en-US" dirty="0" smtClean="0"/>
                        <a:t>2 500 000</a:t>
                      </a:r>
                      <a:endParaRPr lang="cs-CZ" dirty="0"/>
                    </a:p>
                  </a:txBody>
                  <a:tcPr/>
                </a:tc>
              </a:tr>
              <a:tr h="370840">
                <a:tc>
                  <a:txBody>
                    <a:bodyPr/>
                    <a:lstStyle/>
                    <a:p>
                      <a:r>
                        <a:rPr lang="en-US" dirty="0" smtClean="0"/>
                        <a:t>March 09</a:t>
                      </a:r>
                      <a:endParaRPr lang="cs-CZ" dirty="0"/>
                    </a:p>
                  </a:txBody>
                  <a:tcPr/>
                </a:tc>
                <a:tc>
                  <a:txBody>
                    <a:bodyPr/>
                    <a:lstStyle/>
                    <a:p>
                      <a:pPr algn="r"/>
                      <a:r>
                        <a:rPr lang="en-US" dirty="0" smtClean="0"/>
                        <a:t>2 800 000</a:t>
                      </a:r>
                      <a:endParaRPr lang="cs-CZ" dirty="0"/>
                    </a:p>
                  </a:txBody>
                  <a:tcPr/>
                </a:tc>
              </a:tr>
            </a:tbl>
          </a:graphicData>
        </a:graphic>
      </p:graphicFrame>
      <p:sp>
        <p:nvSpPr>
          <p:cNvPr id="10" name="TextBox 9"/>
          <p:cNvSpPr txBox="1"/>
          <p:nvPr/>
        </p:nvSpPr>
        <p:spPr>
          <a:xfrm>
            <a:off x="1214414" y="5286388"/>
            <a:ext cx="6694718" cy="369332"/>
          </a:xfrm>
          <a:prstGeom prst="rect">
            <a:avLst/>
          </a:prstGeom>
          <a:noFill/>
        </p:spPr>
        <p:txBody>
          <a:bodyPr wrap="none" rtlCol="0">
            <a:spAutoFit/>
          </a:bodyPr>
          <a:lstStyle/>
          <a:p>
            <a:r>
              <a:rPr lang="en-US" dirty="0" smtClean="0"/>
              <a:t>In February 2006 was Youtube bought by Google Inc. for $1,65 billions</a:t>
            </a:r>
            <a:endParaRPr lang="cs-CZ" dirty="0"/>
          </a:p>
        </p:txBody>
      </p:sp>
      <p:sp>
        <p:nvSpPr>
          <p:cNvPr id="11" name="Slide Number Placeholder 10"/>
          <p:cNvSpPr>
            <a:spLocks noGrp="1"/>
          </p:cNvSpPr>
          <p:nvPr>
            <p:ph type="sldNum" sz="quarter" idx="12"/>
          </p:nvPr>
        </p:nvSpPr>
        <p:spPr/>
        <p:txBody>
          <a:bodyPr/>
          <a:lstStyle/>
          <a:p>
            <a:fld id="{B9C7BE8E-1E59-4CCE-AFC9-6D86A2549418}" type="slidenum">
              <a:rPr lang="cs-CZ" smtClean="0"/>
              <a:pPr/>
              <a:t>5</a:t>
            </a:fld>
            <a:endParaRPr lang="cs-CZ"/>
          </a:p>
        </p:txBody>
      </p:sp>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
            </a:r>
            <a:r>
              <a:rPr lang="cs-CZ" dirty="0" smtClean="0"/>
              <a:t>inancing</a:t>
            </a:r>
            <a:endParaRPr lang="cs-CZ" dirty="0"/>
          </a:p>
        </p:txBody>
      </p:sp>
      <p:sp>
        <p:nvSpPr>
          <p:cNvPr id="3" name="Text Placeholder 2"/>
          <p:cNvSpPr>
            <a:spLocks noGrp="1"/>
          </p:cNvSpPr>
          <p:nvPr>
            <p:ph type="body" idx="1"/>
          </p:nvPr>
        </p:nvSpPr>
        <p:spPr/>
        <p:txBody>
          <a:bodyPr/>
          <a:lstStyle/>
          <a:p>
            <a:r>
              <a:rPr lang="en-US" dirty="0" smtClean="0"/>
              <a:t>Wikipedia</a:t>
            </a:r>
            <a:endParaRPr lang="cs-CZ" dirty="0"/>
          </a:p>
        </p:txBody>
      </p:sp>
      <p:sp>
        <p:nvSpPr>
          <p:cNvPr id="4" name="Content Placeholder 3"/>
          <p:cNvSpPr>
            <a:spLocks noGrp="1"/>
          </p:cNvSpPr>
          <p:nvPr>
            <p:ph sz="half" idx="2"/>
          </p:nvPr>
        </p:nvSpPr>
        <p:spPr>
          <a:xfrm>
            <a:off x="457200" y="2174875"/>
            <a:ext cx="3829048" cy="1397001"/>
          </a:xfrm>
        </p:spPr>
        <p:txBody>
          <a:bodyPr/>
          <a:lstStyle/>
          <a:p>
            <a:r>
              <a:rPr lang="en-US" dirty="0" smtClean="0"/>
              <a:t>Non-commercial</a:t>
            </a:r>
          </a:p>
          <a:p>
            <a:r>
              <a:rPr lang="en-US" dirty="0" smtClean="0"/>
              <a:t>Sponsored by users</a:t>
            </a:r>
          </a:p>
        </p:txBody>
      </p:sp>
      <p:sp>
        <p:nvSpPr>
          <p:cNvPr id="5" name="Text Placeholder 4"/>
          <p:cNvSpPr>
            <a:spLocks noGrp="1"/>
          </p:cNvSpPr>
          <p:nvPr>
            <p:ph type="body" sz="quarter" idx="3"/>
          </p:nvPr>
        </p:nvSpPr>
        <p:spPr>
          <a:xfrm>
            <a:off x="4429125" y="1535113"/>
            <a:ext cx="4257676" cy="639762"/>
          </a:xfrm>
        </p:spPr>
        <p:txBody>
          <a:bodyPr/>
          <a:lstStyle/>
          <a:p>
            <a:r>
              <a:rPr lang="en-US" dirty="0" smtClean="0"/>
              <a:t>Youtube</a:t>
            </a:r>
            <a:endParaRPr lang="cs-CZ" dirty="0"/>
          </a:p>
        </p:txBody>
      </p:sp>
      <p:sp>
        <p:nvSpPr>
          <p:cNvPr id="6" name="Content Placeholder 5"/>
          <p:cNvSpPr>
            <a:spLocks noGrp="1"/>
          </p:cNvSpPr>
          <p:nvPr>
            <p:ph sz="quarter" idx="4"/>
          </p:nvPr>
        </p:nvSpPr>
        <p:spPr>
          <a:xfrm>
            <a:off x="4429124" y="2174875"/>
            <a:ext cx="4429155" cy="1325563"/>
          </a:xfrm>
        </p:spPr>
        <p:txBody>
          <a:bodyPr/>
          <a:lstStyle/>
          <a:p>
            <a:r>
              <a:rPr lang="en-US" dirty="0" smtClean="0"/>
              <a:t>Commercial</a:t>
            </a:r>
          </a:p>
          <a:p>
            <a:r>
              <a:rPr lang="en-US" dirty="0" smtClean="0"/>
              <a:t>Financing from advertisements</a:t>
            </a:r>
            <a:endParaRPr lang="cs-CZ" dirty="0"/>
          </a:p>
        </p:txBody>
      </p:sp>
      <p:sp>
        <p:nvSpPr>
          <p:cNvPr id="7" name="Slide Number Placeholder 6"/>
          <p:cNvSpPr>
            <a:spLocks noGrp="1"/>
          </p:cNvSpPr>
          <p:nvPr>
            <p:ph type="sldNum" sz="quarter" idx="12"/>
          </p:nvPr>
        </p:nvSpPr>
        <p:spPr/>
        <p:txBody>
          <a:bodyPr/>
          <a:lstStyle/>
          <a:p>
            <a:fld id="{B9C7BE8E-1E59-4CCE-AFC9-6D86A2549418}" type="slidenum">
              <a:rPr lang="cs-CZ" smtClean="0"/>
              <a:pPr/>
              <a:t>6</a:t>
            </a:fld>
            <a:endParaRPr lang="cs-CZ"/>
          </a:p>
        </p:txBody>
      </p:sp>
      <p:pic>
        <p:nvPicPr>
          <p:cNvPr id="9" name="Picture 3"/>
          <p:cNvPicPr>
            <a:picLocks noChangeAspect="1" noChangeArrowheads="1"/>
          </p:cNvPicPr>
          <p:nvPr/>
        </p:nvPicPr>
        <p:blipFill>
          <a:blip r:embed="rId3"/>
          <a:srcRect/>
          <a:stretch>
            <a:fillRect/>
          </a:stretch>
        </p:blipFill>
        <p:spPr bwMode="auto">
          <a:xfrm>
            <a:off x="285721" y="3643314"/>
            <a:ext cx="3786213" cy="2428892"/>
          </a:xfrm>
          <a:prstGeom prst="rect">
            <a:avLst/>
          </a:prstGeom>
          <a:ln>
            <a:noFill/>
          </a:ln>
          <a:effectLst>
            <a:outerShdw blurRad="292100" dist="139700" dir="2700000" algn="tl" rotWithShape="0">
              <a:srgbClr val="333333">
                <a:alpha val="65000"/>
              </a:srgbClr>
            </a:outerShdw>
          </a:effectLst>
        </p:spPr>
      </p:pic>
      <p:pic>
        <p:nvPicPr>
          <p:cNvPr id="3074" name="Picture 2"/>
          <p:cNvPicPr>
            <a:picLocks noChangeAspect="1" noChangeArrowheads="1"/>
          </p:cNvPicPr>
          <p:nvPr/>
        </p:nvPicPr>
        <p:blipFill>
          <a:blip r:embed="rId4"/>
          <a:srcRect/>
          <a:stretch>
            <a:fillRect/>
          </a:stretch>
        </p:blipFill>
        <p:spPr bwMode="auto">
          <a:xfrm>
            <a:off x="4214810" y="3571876"/>
            <a:ext cx="4714876" cy="2581841"/>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t>
            </a:r>
            <a:r>
              <a:rPr lang="cs-CZ" dirty="0" smtClean="0"/>
              <a:t>rend</a:t>
            </a:r>
            <a:r>
              <a:rPr lang="en-US" dirty="0" smtClean="0"/>
              <a:t> of Czech wikipedia articles</a:t>
            </a:r>
            <a:endParaRPr lang="cs-CZ" dirty="0"/>
          </a:p>
        </p:txBody>
      </p:sp>
      <p:pic>
        <p:nvPicPr>
          <p:cNvPr id="1026" name="Picture 2"/>
          <p:cNvPicPr>
            <a:picLocks noGrp="1" noChangeAspect="1" noChangeArrowheads="1"/>
          </p:cNvPicPr>
          <p:nvPr>
            <p:ph idx="1"/>
          </p:nvPr>
        </p:nvPicPr>
        <p:blipFill>
          <a:blip r:embed="rId3"/>
          <a:srcRect/>
          <a:stretch>
            <a:fillRect/>
          </a:stretch>
        </p:blipFill>
        <p:spPr bwMode="auto">
          <a:xfrm>
            <a:off x="919335" y="1600200"/>
            <a:ext cx="7305330" cy="4525963"/>
          </a:xfrm>
          <a:prstGeom prst="rect">
            <a:avLst/>
          </a:prstGeom>
          <a:ln>
            <a:noFill/>
          </a:ln>
          <a:effectLst>
            <a:outerShdw blurRad="292100" dist="139700" dir="2700000" algn="tl" rotWithShape="0">
              <a:srgbClr val="333333">
                <a:alpha val="65000"/>
              </a:srgbClr>
            </a:outerShdw>
          </a:effectLst>
        </p:spPr>
      </p:pic>
      <p:sp>
        <p:nvSpPr>
          <p:cNvPr id="5" name="Slide Number Placeholder 4"/>
          <p:cNvSpPr>
            <a:spLocks noGrp="1"/>
          </p:cNvSpPr>
          <p:nvPr>
            <p:ph type="sldNum" sz="quarter" idx="12"/>
          </p:nvPr>
        </p:nvSpPr>
        <p:spPr/>
        <p:txBody>
          <a:bodyPr/>
          <a:lstStyle/>
          <a:p>
            <a:fld id="{B9C7BE8E-1E59-4CCE-AFC9-6D86A2549418}" type="slidenum">
              <a:rPr lang="cs-CZ" smtClean="0"/>
              <a:pPr/>
              <a:t>7</a:t>
            </a:fld>
            <a:endParaRPr lang="cs-CZ"/>
          </a:p>
        </p:txBody>
      </p:sp>
    </p:spTree>
  </p:cSld>
  <p:clrMapOvr>
    <a:masterClrMapping/>
  </p:clrMapOvr>
  <p:transition>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development</a:t>
            </a:r>
            <a:endParaRPr lang="cs-CZ" dirty="0"/>
          </a:p>
        </p:txBody>
      </p:sp>
      <p:sp>
        <p:nvSpPr>
          <p:cNvPr id="3" name="Content Placeholder 2"/>
          <p:cNvSpPr>
            <a:spLocks noGrp="1"/>
          </p:cNvSpPr>
          <p:nvPr>
            <p:ph idx="1"/>
          </p:nvPr>
        </p:nvSpPr>
        <p:spPr/>
        <p:txBody>
          <a:bodyPr/>
          <a:lstStyle/>
          <a:p>
            <a:r>
              <a:rPr lang="en-US" dirty="0" smtClean="0"/>
              <a:t>Wikipedia</a:t>
            </a:r>
          </a:p>
          <a:p>
            <a:pPr lvl="1"/>
            <a:r>
              <a:rPr lang="en-US" dirty="0" smtClean="0"/>
              <a:t>improving of quality and quantity information and merging with other services</a:t>
            </a:r>
          </a:p>
          <a:p>
            <a:endParaRPr lang="en-US" dirty="0" smtClean="0"/>
          </a:p>
          <a:p>
            <a:r>
              <a:rPr lang="en-US" dirty="0" smtClean="0"/>
              <a:t>Youtube</a:t>
            </a:r>
          </a:p>
          <a:p>
            <a:pPr lvl="1"/>
            <a:r>
              <a:rPr lang="en-US" dirty="0" smtClean="0"/>
              <a:t>separating in to commercial and non-commercial sphere</a:t>
            </a:r>
          </a:p>
          <a:p>
            <a:pPr lvl="1"/>
            <a:r>
              <a:rPr lang="en-US" dirty="0" smtClean="0"/>
              <a:t>improving video quality</a:t>
            </a:r>
            <a:endParaRPr lang="cs-CZ" dirty="0"/>
          </a:p>
        </p:txBody>
      </p:sp>
      <p:sp>
        <p:nvSpPr>
          <p:cNvPr id="4" name="Slide Number Placeholder 3"/>
          <p:cNvSpPr>
            <a:spLocks noGrp="1"/>
          </p:cNvSpPr>
          <p:nvPr>
            <p:ph type="sldNum" sz="quarter" idx="12"/>
          </p:nvPr>
        </p:nvSpPr>
        <p:spPr/>
        <p:txBody>
          <a:bodyPr/>
          <a:lstStyle/>
          <a:p>
            <a:fld id="{B9C7BE8E-1E59-4CCE-AFC9-6D86A2549418}" type="slidenum">
              <a:rPr lang="cs-CZ" smtClean="0"/>
              <a:pPr/>
              <a:t>8</a:t>
            </a:fld>
            <a:endParaRPr lang="cs-CZ"/>
          </a:p>
        </p:txBody>
      </p:sp>
    </p:spTree>
  </p:cSld>
  <p:clrMapOvr>
    <a:masterClrMapping/>
  </p:clrMapOvr>
  <p:transition>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testing</a:t>
            </a:r>
            <a:endParaRPr lang="cs-CZ" dirty="0"/>
          </a:p>
        </p:txBody>
      </p:sp>
      <p:sp>
        <p:nvSpPr>
          <p:cNvPr id="3" name="Content Placeholder 2"/>
          <p:cNvSpPr>
            <a:spLocks noGrp="1"/>
          </p:cNvSpPr>
          <p:nvPr>
            <p:ph idx="1"/>
          </p:nvPr>
        </p:nvSpPr>
        <p:spPr/>
        <p:txBody>
          <a:bodyPr/>
          <a:lstStyle/>
          <a:p>
            <a:r>
              <a:rPr lang="en-US" dirty="0" smtClean="0"/>
              <a:t>Quality and quantity</a:t>
            </a:r>
          </a:p>
          <a:p>
            <a:r>
              <a:rPr lang="en-US" dirty="0" smtClean="0"/>
              <a:t>Speed to find information</a:t>
            </a:r>
          </a:p>
          <a:p>
            <a:r>
              <a:rPr lang="en-US" dirty="0" smtClean="0"/>
              <a:t>Form</a:t>
            </a:r>
            <a:endParaRPr lang="cs-CZ" dirty="0"/>
          </a:p>
        </p:txBody>
      </p:sp>
      <p:sp>
        <p:nvSpPr>
          <p:cNvPr id="4" name="Slide Number Placeholder 3"/>
          <p:cNvSpPr>
            <a:spLocks noGrp="1"/>
          </p:cNvSpPr>
          <p:nvPr>
            <p:ph type="sldNum" sz="quarter" idx="12"/>
          </p:nvPr>
        </p:nvSpPr>
        <p:spPr/>
        <p:txBody>
          <a:bodyPr/>
          <a:lstStyle/>
          <a:p>
            <a:fld id="{B9C7BE8E-1E59-4CCE-AFC9-6D86A2549418}" type="slidenum">
              <a:rPr lang="cs-CZ" smtClean="0"/>
              <a:pPr/>
              <a:t>9</a:t>
            </a:fld>
            <a:endParaRPr lang="cs-CZ"/>
          </a:p>
        </p:txBody>
      </p:sp>
      <p:pic>
        <p:nvPicPr>
          <p:cNvPr id="1026" name="Picture 2" descr="D:\rubik-cube.jpg"/>
          <p:cNvPicPr>
            <a:picLocks noChangeAspect="1" noChangeArrowheads="1"/>
          </p:cNvPicPr>
          <p:nvPr/>
        </p:nvPicPr>
        <p:blipFill>
          <a:blip r:embed="rId3"/>
          <a:srcRect/>
          <a:stretch>
            <a:fillRect/>
          </a:stretch>
        </p:blipFill>
        <p:spPr bwMode="auto">
          <a:xfrm>
            <a:off x="3000364" y="2714620"/>
            <a:ext cx="5886450" cy="39243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cover/>
  </p:transition>
  <p:timing>
    <p:tnLst>
      <p:par>
        <p:cTn id="1" dur="indefinite" restart="never" nodeType="tmRoot"/>
      </p:par>
    </p:tnLst>
  </p:timing>
</p:sld>
</file>

<file path=ppt/theme/theme1.xml><?xml version="1.0" encoding="utf-8"?>
<a:theme xmlns:a="http://schemas.openxmlformats.org/drawingml/2006/main" name="Office Theme">
  <a:themeElements>
    <a:clrScheme name="Best of...">
      <a:dk1>
        <a:sysClr val="windowText" lastClr="1F2029"/>
      </a:dk1>
      <a:lt1>
        <a:sysClr val="window" lastClr="F4F4F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95B3D7"/>
      </a:hlink>
      <a:folHlink>
        <a:srgbClr val="D9969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1F2029"/>
      </a:dk1>
      <a:lt1>
        <a:sysClr val="window" lastClr="F4F4F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845</TotalTime>
  <Words>1230</Words>
  <Application>Microsoft Office PowerPoint</Application>
  <PresentationFormat>On-screen Show (4:3)</PresentationFormat>
  <Paragraphs>213</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Wikipedia and youtube as a new source of information</vt:lpstr>
      <vt:lpstr>Timeline</vt:lpstr>
      <vt:lpstr>Before wikis and youtube</vt:lpstr>
      <vt:lpstr>About wikipedia and youtube</vt:lpstr>
      <vt:lpstr>History</vt:lpstr>
      <vt:lpstr>Financing</vt:lpstr>
      <vt:lpstr>Trend of Czech wikipedia articles</vt:lpstr>
      <vt:lpstr>Future development</vt:lpstr>
      <vt:lpstr>Methods of testing</vt:lpstr>
      <vt:lpstr>Quality</vt:lpstr>
      <vt:lpstr>Speed to find information</vt:lpstr>
      <vt:lpstr>Form of information</vt:lpstr>
      <vt:lpstr>Summary</vt:lpstr>
      <vt:lpstr>Sources</vt:lpstr>
      <vt:lpstr>Questions time</vt:lpstr>
    </vt:vector>
  </TitlesOfParts>
  <Company>Free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Wikipedia and youtube as a new source of information</dc:title>
  <dc:creator>Trtkal</dc:creator>
  <cp:lastModifiedBy>Trtkal</cp:lastModifiedBy>
  <cp:revision>189</cp:revision>
  <dcterms:created xsi:type="dcterms:W3CDTF">2009-04-18T08:00:55Z</dcterms:created>
  <dcterms:modified xsi:type="dcterms:W3CDTF">2009-05-11T21:13:25Z</dcterms:modified>
</cp:coreProperties>
</file>